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3" r:id="rId3"/>
    <p:sldId id="260" r:id="rId4"/>
    <p:sldId id="269" r:id="rId5"/>
    <p:sldId id="258" r:id="rId6"/>
    <p:sldId id="284" r:id="rId7"/>
    <p:sldId id="316" r:id="rId8"/>
    <p:sldId id="314" r:id="rId9"/>
    <p:sldId id="315" r:id="rId10"/>
    <p:sldId id="317" r:id="rId11"/>
    <p:sldId id="268" r:id="rId12"/>
    <p:sldId id="264" r:id="rId13"/>
    <p:sldId id="270" r:id="rId14"/>
    <p:sldId id="273" r:id="rId15"/>
    <p:sldId id="274" r:id="rId16"/>
    <p:sldId id="275" r:id="rId17"/>
    <p:sldId id="276" r:id="rId1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10" d="100"/>
          <a:sy n="110" d="100"/>
        </p:scale>
        <p:origin x="-702" y="-19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52945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99048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830280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1530838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7081CE-130D-49FC-9275-E411AE66AA30}"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0353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7081CE-130D-49FC-9275-E411AE66AA30}" type="datetimeFigureOut">
              <a:rPr lang="en-US" smtClean="0"/>
              <a:t>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739878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7081CE-130D-49FC-9275-E411AE66AA30}" type="datetimeFigureOut">
              <a:rPr lang="en-US" smtClean="0"/>
              <a:t>2/28/2023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130705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7081CE-130D-49FC-9275-E411AE66AA30}" type="datetimeFigureOut">
              <a:rPr lang="en-US" smtClean="0"/>
              <a:t>2/28/2023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0849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081CE-130D-49FC-9275-E411AE66AA30}" type="datetimeFigureOut">
              <a:rPr lang="en-US" smtClean="0"/>
              <a:t>2/28/2023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62692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89127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34086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081CE-130D-49FC-9275-E411AE66AA30}" type="datetimeFigureOut">
              <a:rPr lang="en-US" smtClean="0"/>
              <a:t>2/28/2023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38A70-B53D-4DF6-8DFB-2A4E4B61F221}" type="slidenum">
              <a:rPr lang="en-US" smtClean="0"/>
              <a:t>‹#›</a:t>
            </a:fld>
            <a:endParaRPr lang="en-US"/>
          </a:p>
        </p:txBody>
      </p:sp>
    </p:spTree>
    <p:extLst>
      <p:ext uri="{BB962C8B-B14F-4D97-AF65-F5344CB8AC3E}">
        <p14:creationId xmlns:p14="http://schemas.microsoft.com/office/powerpoint/2010/main" val="42231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1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0"/>
            <a:ext cx="7772400" cy="1470025"/>
          </a:xfrm>
        </p:spPr>
        <p:txBody>
          <a:bodyPr>
            <a:normAutofit fontScale="90000"/>
          </a:bodyPr>
          <a:lstStyle/>
          <a:p>
            <a:r>
              <a:rPr lang="en-US" dirty="0" smtClean="0">
                <a:solidFill>
                  <a:schemeClr val="bg1"/>
                </a:solidFill>
                <a:latin typeface="Arial Black" panose="020B0A04020102020204" pitchFamily="34" charset="0"/>
              </a:rPr>
              <a:t>SEICHE 2023</a:t>
            </a:r>
            <a:br>
              <a:rPr lang="en-US" dirty="0" smtClean="0">
                <a:solidFill>
                  <a:schemeClr val="bg1"/>
                </a:solidFill>
                <a:latin typeface="Arial Black" panose="020B0A04020102020204" pitchFamily="34" charset="0"/>
              </a:rPr>
            </a:br>
            <a:r>
              <a:rPr lang="en-US" dirty="0" smtClean="0">
                <a:solidFill>
                  <a:schemeClr val="bg1"/>
                </a:solidFill>
                <a:latin typeface="Arial Black" panose="020B0A04020102020204" pitchFamily="34" charset="0"/>
              </a:rPr>
              <a:t>Intermediate Arduino Programming for </a:t>
            </a:r>
            <a:r>
              <a:rPr lang="en-US" dirty="0" err="1" smtClean="0">
                <a:solidFill>
                  <a:schemeClr val="bg1"/>
                </a:solidFill>
                <a:latin typeface="Arial Black" panose="020B0A04020102020204" pitchFamily="34" charset="0"/>
              </a:rPr>
              <a:t>IoT</a:t>
            </a:r>
            <a:endParaRPr lang="en-US" dirty="0">
              <a:solidFill>
                <a:schemeClr val="bg1"/>
              </a:solidFill>
              <a:latin typeface="Arial Black" panose="020B0A04020102020204" pitchFamily="34" charset="0"/>
            </a:endParaRPr>
          </a:p>
        </p:txBody>
      </p:sp>
      <p:sp>
        <p:nvSpPr>
          <p:cNvPr id="6" name="Subtitle 2"/>
          <p:cNvSpPr>
            <a:spLocks noGrp="1"/>
          </p:cNvSpPr>
          <p:nvPr>
            <p:ph type="subTitle" idx="1"/>
          </p:nvPr>
        </p:nvSpPr>
        <p:spPr>
          <a:xfrm>
            <a:off x="609600" y="2590800"/>
            <a:ext cx="8153400" cy="3048000"/>
          </a:xfrm>
        </p:spPr>
        <p:txBody>
          <a:bodyPr>
            <a:normAutofit/>
          </a:bodyPr>
          <a:lstStyle/>
          <a:p>
            <a:pPr algn="l">
              <a:spcBef>
                <a:spcPts val="0"/>
              </a:spcBef>
            </a:pPr>
            <a:r>
              <a:rPr lang="en-US" dirty="0" smtClean="0">
                <a:solidFill>
                  <a:srgbClr val="FFFF00"/>
                </a:solidFill>
                <a:latin typeface="Arial Black" panose="020B0A04020102020204" pitchFamily="34" charset="0"/>
              </a:rPr>
              <a:t>Instructor:   Paul Frommeyer</a:t>
            </a:r>
          </a:p>
          <a:p>
            <a:pPr algn="l">
              <a:spcBef>
                <a:spcPts val="0"/>
              </a:spcBef>
            </a:pPr>
            <a:r>
              <a:rPr lang="en-US" dirty="0">
                <a:solidFill>
                  <a:srgbClr val="FFFF00"/>
                </a:solidFill>
                <a:latin typeface="Arial Black" panose="020B0A04020102020204" pitchFamily="34" charset="0"/>
              </a:rPr>
              <a:t> </a:t>
            </a:r>
            <a:r>
              <a:rPr lang="en-US" dirty="0" smtClean="0">
                <a:solidFill>
                  <a:srgbClr val="FFFF00"/>
                </a:solidFill>
                <a:latin typeface="Arial Black" panose="020B0A04020102020204" pitchFamily="34" charset="0"/>
              </a:rPr>
              <a:t>                    </a:t>
            </a:r>
            <a:r>
              <a:rPr lang="en-US" sz="2000" dirty="0" smtClean="0">
                <a:solidFill>
                  <a:srgbClr val="FFFF00"/>
                </a:solidFill>
                <a:latin typeface="Arial Black" panose="020B0A04020102020204" pitchFamily="34" charset="0"/>
              </a:rPr>
              <a:t>www.paulfrommeyer.com</a:t>
            </a:r>
            <a:endParaRPr lang="en-US" dirty="0" smtClean="0">
              <a:solidFill>
                <a:srgbClr val="FFFF00"/>
              </a:solidFill>
              <a:latin typeface="Arial Black" panose="020B0A04020102020204" pitchFamily="34" charset="0"/>
            </a:endParaRPr>
          </a:p>
          <a:p>
            <a:pPr algn="l"/>
            <a:endParaRPr lang="en-US" dirty="0" smtClean="0">
              <a:solidFill>
                <a:srgbClr val="FFFF00"/>
              </a:solidFill>
              <a:latin typeface="Arial Black" panose="020B0A04020102020204" pitchFamily="34" charset="0"/>
            </a:endParaRPr>
          </a:p>
          <a:p>
            <a:pPr algn="l"/>
            <a:r>
              <a:rPr lang="en-US" sz="2800" dirty="0" smtClean="0">
                <a:solidFill>
                  <a:srgbClr val="FFFF00"/>
                </a:solidFill>
                <a:latin typeface="Arial Black" panose="020B0A04020102020204" pitchFamily="34" charset="0"/>
              </a:rPr>
              <a:t>Corporate Sponsor: DXC Technology</a:t>
            </a:r>
          </a:p>
        </p:txBody>
      </p:sp>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5156836"/>
            <a:ext cx="2438400" cy="1330960"/>
          </a:xfrm>
          <a:prstGeom prst="rect">
            <a:avLst/>
          </a:prstGeom>
          <a:noFill/>
          <a:ln>
            <a:noFill/>
          </a:ln>
          <a:effectLst/>
          <a:extLst/>
        </p:spPr>
      </p:pic>
    </p:spTree>
    <p:extLst>
      <p:ext uri="{BB962C8B-B14F-4D97-AF65-F5344CB8AC3E}">
        <p14:creationId xmlns:p14="http://schemas.microsoft.com/office/powerpoint/2010/main" val="1581406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639762"/>
          </a:xfrm>
        </p:spPr>
        <p:txBody>
          <a:bodyPr/>
          <a:lstStyle/>
          <a:p>
            <a:r>
              <a:rPr lang="en-US" sz="3200" dirty="0" err="1" smtClean="0"/>
              <a:t>VSCode</a:t>
            </a:r>
            <a:r>
              <a:rPr lang="en-US" sz="3200" dirty="0" smtClean="0"/>
              <a:t> – Arduino Setup</a:t>
            </a:r>
            <a:br>
              <a:rPr lang="en-US" sz="3200" dirty="0" smtClean="0"/>
            </a:br>
            <a:r>
              <a:rPr lang="en-US" sz="1200" dirty="0" smtClean="0"/>
              <a:t>[Note: These are reference pages, not videos]</a:t>
            </a:r>
            <a:endParaRPr lang="en-US" sz="3200" dirty="0">
              <a:solidFill>
                <a:srgbClr val="00FFFF"/>
              </a:solidFill>
            </a:endParaRPr>
          </a:p>
        </p:txBody>
      </p:sp>
      <p:sp>
        <p:nvSpPr>
          <p:cNvPr id="5" name="Content Placeholder 2"/>
          <p:cNvSpPr txBox="1">
            <a:spLocks/>
          </p:cNvSpPr>
          <p:nvPr/>
        </p:nvSpPr>
        <p:spPr>
          <a:xfrm>
            <a:off x="457200" y="1219200"/>
            <a:ext cx="8229600" cy="5334000"/>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dirty="0" smtClean="0"/>
              <a:t>Using VS Code for Arduino</a:t>
            </a:r>
            <a:r>
              <a:rPr lang="en-US" dirty="0"/>
              <a:t/>
            </a:r>
            <a:br>
              <a:rPr lang="en-US" dirty="0"/>
            </a:br>
            <a:r>
              <a:rPr lang="en-US" dirty="0">
                <a:solidFill>
                  <a:srgbClr val="00FFFF"/>
                </a:solidFill>
              </a:rPr>
              <a:t>https://maker.pro/arduino/tutorial/how-to-use-visual-studio-code-for-arduino</a:t>
            </a:r>
            <a:r>
              <a:rPr lang="en-US" dirty="0" smtClean="0"/>
              <a:t/>
            </a:r>
            <a:br>
              <a:rPr lang="en-US" dirty="0" smtClean="0"/>
            </a:br>
            <a:endParaRPr lang="en-US" dirty="0" smtClean="0"/>
          </a:p>
          <a:p>
            <a:pPr>
              <a:spcBef>
                <a:spcPts val="1200"/>
              </a:spcBef>
            </a:pPr>
            <a:r>
              <a:rPr lang="en-US" b="1" dirty="0" smtClean="0"/>
              <a:t>Arduino CLI and </a:t>
            </a:r>
            <a:r>
              <a:rPr lang="en-US" b="1" dirty="0" err="1" smtClean="0"/>
              <a:t>VSCode</a:t>
            </a:r>
            <a:r>
              <a:rPr lang="en-US" b="1" dirty="0"/>
              <a:t/>
            </a:r>
            <a:br>
              <a:rPr lang="en-US" b="1" dirty="0"/>
            </a:br>
            <a:r>
              <a:rPr lang="en-US" dirty="0">
                <a:solidFill>
                  <a:srgbClr val="00FFFF"/>
                </a:solidFill>
              </a:rPr>
              <a:t>https://</a:t>
            </a:r>
            <a:r>
              <a:rPr lang="en-US" dirty="0" smtClean="0">
                <a:solidFill>
                  <a:srgbClr val="00FFFF"/>
                </a:solidFill>
              </a:rPr>
              <a:t>learn.sparkfun.com/tutorials/efficient-arduino-programming-with-arduino-cli-and-visual-studio-code/all</a:t>
            </a:r>
          </a:p>
          <a:p>
            <a:pPr>
              <a:spcBef>
                <a:spcPts val="1200"/>
              </a:spcBef>
            </a:pPr>
            <a:r>
              <a:rPr lang="en-US" b="1" dirty="0" smtClean="0"/>
              <a:t>Programming </a:t>
            </a:r>
            <a:r>
              <a:rPr lang="en-US" b="1" dirty="0"/>
              <a:t>ESP and other Arduino compatible chips using VS Code on </a:t>
            </a:r>
            <a:r>
              <a:rPr lang="en-US" b="1" dirty="0" err="1"/>
              <a:t>MacOS</a:t>
            </a:r>
            <a:r>
              <a:rPr lang="en-US" b="1" dirty="0"/>
              <a:t/>
            </a:r>
            <a:br>
              <a:rPr lang="en-US" b="1" dirty="0"/>
            </a:br>
            <a:r>
              <a:rPr lang="en-US" dirty="0">
                <a:solidFill>
                  <a:srgbClr val="00FFFF"/>
                </a:solidFill>
              </a:rPr>
              <a:t>https://blog.anoff.io/2020-12-programming-arduino-esp-with-vs-code/</a:t>
            </a:r>
            <a:r>
              <a:rPr lang="en-US" dirty="0" smtClean="0"/>
              <a:t/>
            </a:r>
            <a:br>
              <a:rPr lang="en-US" dirty="0" smtClean="0"/>
            </a:br>
            <a:endParaRPr lang="en-US" dirty="0" smtClean="0"/>
          </a:p>
        </p:txBody>
      </p:sp>
    </p:spTree>
    <p:extLst>
      <p:ext uri="{BB962C8B-B14F-4D97-AF65-F5344CB8AC3E}">
        <p14:creationId xmlns:p14="http://schemas.microsoft.com/office/powerpoint/2010/main" val="18505948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Formal End of Lesson </a:t>
            </a:r>
            <a:r>
              <a:rPr lang="en-US" sz="3200" dirty="0" smtClean="0"/>
              <a:t>4</a:t>
            </a:r>
            <a:endParaRPr lang="en-US" sz="3200" dirty="0"/>
          </a:p>
        </p:txBody>
      </p:sp>
      <p:sp>
        <p:nvSpPr>
          <p:cNvPr id="3" name="Content Placeholder 2"/>
          <p:cNvSpPr>
            <a:spLocks noGrp="1"/>
          </p:cNvSpPr>
          <p:nvPr>
            <p:ph idx="1"/>
          </p:nvPr>
        </p:nvSpPr>
        <p:spPr>
          <a:xfrm>
            <a:off x="457200" y="1524000"/>
            <a:ext cx="8229600" cy="5105400"/>
          </a:xfrm>
        </p:spPr>
        <p:txBody>
          <a:bodyPr>
            <a:normAutofit lnSpcReduction="10000"/>
          </a:bodyPr>
          <a:lstStyle/>
          <a:p>
            <a:pPr marL="0" indent="0">
              <a:buNone/>
            </a:pPr>
            <a:r>
              <a:rPr lang="en-US" b="1" dirty="0" smtClean="0">
                <a:solidFill>
                  <a:srgbClr val="FFFF00"/>
                </a:solidFill>
              </a:rPr>
              <a:t>HOMEWORK</a:t>
            </a:r>
          </a:p>
          <a:p>
            <a:r>
              <a:rPr lang="en-US" sz="2800" b="1" dirty="0" smtClean="0">
                <a:solidFill>
                  <a:srgbClr val="FFFF00"/>
                </a:solidFill>
              </a:rPr>
              <a:t>Check </a:t>
            </a:r>
            <a:r>
              <a:rPr lang="en-US" sz="2800" b="1" dirty="0" smtClean="0">
                <a:solidFill>
                  <a:srgbClr val="FFFF00"/>
                </a:solidFill>
              </a:rPr>
              <a:t>the Internet for </a:t>
            </a:r>
            <a:r>
              <a:rPr lang="en-US" sz="2800" b="1" dirty="0" smtClean="0">
                <a:solidFill>
                  <a:srgbClr val="FFFF00"/>
                </a:solidFill>
              </a:rPr>
              <a:t>more articles </a:t>
            </a:r>
            <a:r>
              <a:rPr lang="en-US" sz="2800" b="1" dirty="0" smtClean="0">
                <a:solidFill>
                  <a:srgbClr val="FFFF00"/>
                </a:solidFill>
              </a:rPr>
              <a:t>or videos on Visual Studio </a:t>
            </a:r>
            <a:r>
              <a:rPr lang="en-US" sz="2800" b="1" dirty="0" smtClean="0">
                <a:solidFill>
                  <a:srgbClr val="FFFF00"/>
                </a:solidFill>
              </a:rPr>
              <a:t>Code and Arduino</a:t>
            </a:r>
          </a:p>
          <a:p>
            <a:r>
              <a:rPr lang="en-US" sz="2800" b="1" dirty="0" smtClean="0">
                <a:solidFill>
                  <a:srgbClr val="FFFF00"/>
                </a:solidFill>
              </a:rPr>
              <a:t>For the adventurous, you can search for articles on using </a:t>
            </a:r>
            <a:r>
              <a:rPr lang="en-US" sz="2800" b="1" dirty="0" err="1" smtClean="0">
                <a:solidFill>
                  <a:srgbClr val="FFFF00"/>
                </a:solidFill>
              </a:rPr>
              <a:t>PlatformIO</a:t>
            </a:r>
            <a:r>
              <a:rPr lang="en-US" sz="2800" b="1" dirty="0" smtClean="0">
                <a:solidFill>
                  <a:srgbClr val="FFFF00"/>
                </a:solidFill>
              </a:rPr>
              <a:t> with </a:t>
            </a:r>
            <a:r>
              <a:rPr lang="en-US" sz="2800" b="1" dirty="0" err="1" smtClean="0">
                <a:solidFill>
                  <a:srgbClr val="FFFF00"/>
                </a:solidFill>
              </a:rPr>
              <a:t>VSCode</a:t>
            </a:r>
            <a:r>
              <a:rPr lang="en-US" sz="2800" b="1" dirty="0" smtClean="0">
                <a:solidFill>
                  <a:srgbClr val="FFFF00"/>
                </a:solidFill>
              </a:rPr>
              <a:t>.</a:t>
            </a:r>
            <a:endParaRPr lang="en-US" sz="2800" b="1" dirty="0" smtClean="0">
              <a:solidFill>
                <a:srgbClr val="FFFF00"/>
              </a:solidFill>
            </a:endParaRPr>
          </a:p>
          <a:p>
            <a:pPr marL="0" indent="0">
              <a:buNone/>
            </a:pPr>
            <a:endParaRPr lang="en-US" b="1" dirty="0"/>
          </a:p>
          <a:p>
            <a:pPr marL="0" indent="0">
              <a:buNone/>
            </a:pPr>
            <a:r>
              <a:rPr lang="en-US" b="1" dirty="0" smtClean="0"/>
              <a:t>In next week’s exciting episode</a:t>
            </a:r>
          </a:p>
          <a:p>
            <a:pPr lvl="0"/>
            <a:r>
              <a:rPr lang="en-US" sz="2400" dirty="0" smtClean="0"/>
              <a:t>Video – Installing Visual Studio Code</a:t>
            </a:r>
          </a:p>
          <a:p>
            <a:pPr lvl="0"/>
            <a:r>
              <a:rPr lang="en-US" sz="2400" dirty="0" smtClean="0"/>
              <a:t>Video – Using Visual Studio Code with Arduino</a:t>
            </a:r>
          </a:p>
          <a:p>
            <a:pPr lvl="0"/>
            <a:r>
              <a:rPr lang="en-US" sz="2400" dirty="0" smtClean="0"/>
              <a:t>Class Exercise – Installation of Visual Studio Code</a:t>
            </a:r>
          </a:p>
          <a:p>
            <a:pPr lvl="0"/>
            <a:r>
              <a:rPr lang="en-US" sz="2400" dirty="0" smtClean="0"/>
              <a:t>Instructor’s time permitting – More on </a:t>
            </a:r>
            <a:r>
              <a:rPr lang="en-US" sz="2400" dirty="0" err="1" smtClean="0"/>
              <a:t>Parola</a:t>
            </a:r>
            <a:r>
              <a:rPr lang="en-US" sz="2400" dirty="0" smtClean="0"/>
              <a:t> font usage</a:t>
            </a:r>
          </a:p>
          <a:p>
            <a:pPr lvl="0"/>
            <a:endParaRPr lang="en-US" sz="2800" b="1" dirty="0"/>
          </a:p>
          <a:p>
            <a:pPr marL="0" indent="0">
              <a:buNone/>
            </a:pPr>
            <a:endParaRPr lang="en-US" dirty="0"/>
          </a:p>
        </p:txBody>
      </p:sp>
    </p:spTree>
    <p:extLst>
      <p:ext uri="{BB962C8B-B14F-4D97-AF65-F5344CB8AC3E}">
        <p14:creationId xmlns:p14="http://schemas.microsoft.com/office/powerpoint/2010/main" val="27991719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63562"/>
          </a:xfrm>
        </p:spPr>
        <p:txBody>
          <a:bodyPr/>
          <a:lstStyle/>
          <a:p>
            <a:r>
              <a:rPr lang="en-US" sz="2800" dirty="0" smtClean="0"/>
              <a:t>Our Microcontroller: The </a:t>
            </a:r>
            <a:r>
              <a:rPr lang="en-US" sz="2800" dirty="0" err="1" smtClean="0"/>
              <a:t>WeMos</a:t>
            </a:r>
            <a:r>
              <a:rPr lang="en-US" sz="2800" dirty="0" smtClean="0"/>
              <a:t> D1 Mini</a:t>
            </a: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9144000" cy="4894046"/>
          </a:xfrm>
          <a:prstGeom prst="rect">
            <a:avLst/>
          </a:prstGeom>
        </p:spPr>
      </p:pic>
      <p:sp>
        <p:nvSpPr>
          <p:cNvPr id="7" name="Content Placeholder 2"/>
          <p:cNvSpPr>
            <a:spLocks noGrp="1"/>
          </p:cNvSpPr>
          <p:nvPr>
            <p:ph idx="1"/>
          </p:nvPr>
        </p:nvSpPr>
        <p:spPr>
          <a:xfrm>
            <a:off x="0" y="4483208"/>
            <a:ext cx="9144000" cy="1981200"/>
          </a:xfrm>
          <a:solidFill>
            <a:schemeClr val="bg1"/>
          </a:solidFill>
        </p:spPr>
        <p:txBody>
          <a:bodyPr anchor="ctr">
            <a:noAutofit/>
          </a:bodyPr>
          <a:lstStyle/>
          <a:p>
            <a:endParaRPr lang="en-US" sz="1200" dirty="0" smtClean="0">
              <a:solidFill>
                <a:schemeClr val="tx1"/>
              </a:solidFill>
            </a:endParaRPr>
          </a:p>
          <a:p>
            <a:pPr marL="0" indent="0">
              <a:buNone/>
            </a:pPr>
            <a:r>
              <a:rPr lang="en-US" sz="1200" b="1" dirty="0" err="1" smtClean="0">
                <a:solidFill>
                  <a:schemeClr val="tx1"/>
                </a:solidFill>
              </a:rPr>
              <a:t>Hilights</a:t>
            </a:r>
            <a:endParaRPr lang="en-US" sz="1200" b="1" dirty="0" smtClean="0">
              <a:solidFill>
                <a:schemeClr val="tx1"/>
              </a:solidFill>
            </a:endParaRPr>
          </a:p>
          <a:p>
            <a:r>
              <a:rPr lang="en-US" sz="1200" b="1" dirty="0" smtClean="0">
                <a:solidFill>
                  <a:schemeClr val="tx1"/>
                </a:solidFill>
              </a:rPr>
              <a:t>11 </a:t>
            </a:r>
            <a:r>
              <a:rPr lang="en-US" sz="1200" b="1" dirty="0">
                <a:solidFill>
                  <a:schemeClr val="tx1"/>
                </a:solidFill>
              </a:rPr>
              <a:t>digital </a:t>
            </a:r>
            <a:r>
              <a:rPr lang="en-US" sz="1200" b="1" dirty="0" smtClean="0">
                <a:solidFill>
                  <a:schemeClr val="tx1"/>
                </a:solidFill>
              </a:rPr>
              <a:t>IO: all are interrupt and </a:t>
            </a:r>
            <a:r>
              <a:rPr lang="en-US" sz="1200" b="1" dirty="0" err="1" smtClean="0">
                <a:solidFill>
                  <a:schemeClr val="tx1"/>
                </a:solidFill>
              </a:rPr>
              <a:t>pwm</a:t>
            </a:r>
            <a:r>
              <a:rPr lang="en-US" sz="1200" b="1" dirty="0" smtClean="0">
                <a:solidFill>
                  <a:schemeClr val="tx1"/>
                </a:solidFill>
              </a:rPr>
              <a:t> capable (except D0/GPIO16)</a:t>
            </a:r>
            <a:endParaRPr lang="en-US" sz="1200" b="1" dirty="0">
              <a:solidFill>
                <a:schemeClr val="tx1"/>
              </a:solidFill>
            </a:endParaRPr>
          </a:p>
          <a:p>
            <a:r>
              <a:rPr lang="en-US" sz="1200" b="1" dirty="0">
                <a:solidFill>
                  <a:schemeClr val="tx1"/>
                </a:solidFill>
              </a:rPr>
              <a:t>1 analog </a:t>
            </a:r>
            <a:r>
              <a:rPr lang="en-US" sz="1200" b="1" dirty="0" smtClean="0">
                <a:solidFill>
                  <a:schemeClr val="tx1"/>
                </a:solidFill>
              </a:rPr>
              <a:t>input (</a:t>
            </a:r>
            <a:r>
              <a:rPr lang="en-US" sz="1200" b="1" dirty="0">
                <a:solidFill>
                  <a:schemeClr val="tx1"/>
                </a:solidFill>
              </a:rPr>
              <a:t>3.2V max input</a:t>
            </a:r>
            <a:r>
              <a:rPr lang="en-US" sz="1200" b="1" dirty="0" smtClean="0">
                <a:solidFill>
                  <a:schemeClr val="tx1"/>
                </a:solidFill>
              </a:rPr>
              <a:t>): A0/ADC0</a:t>
            </a:r>
            <a:endParaRPr lang="en-US" sz="1200" b="1" dirty="0">
              <a:solidFill>
                <a:schemeClr val="tx1"/>
              </a:solidFill>
            </a:endParaRPr>
          </a:p>
          <a:p>
            <a:r>
              <a:rPr lang="en-US" sz="1200" b="1" dirty="0" smtClean="0">
                <a:solidFill>
                  <a:schemeClr val="tx1"/>
                </a:solidFill>
              </a:rPr>
              <a:t>Micro USB </a:t>
            </a:r>
            <a:r>
              <a:rPr lang="en-US" sz="1200" b="1" u="sng" dirty="0" smtClean="0">
                <a:solidFill>
                  <a:schemeClr val="tx1"/>
                </a:solidFill>
              </a:rPr>
              <a:t>or</a:t>
            </a:r>
            <a:r>
              <a:rPr lang="en-US" sz="1200" b="1" dirty="0" smtClean="0">
                <a:solidFill>
                  <a:schemeClr val="tx1"/>
                </a:solidFill>
              </a:rPr>
              <a:t> Type-C </a:t>
            </a:r>
            <a:r>
              <a:rPr lang="en-US" sz="1200" b="1" dirty="0">
                <a:solidFill>
                  <a:schemeClr val="tx1"/>
                </a:solidFill>
              </a:rPr>
              <a:t>USB </a:t>
            </a:r>
            <a:r>
              <a:rPr lang="en-US" sz="1200" b="1" dirty="0" smtClean="0">
                <a:solidFill>
                  <a:schemeClr val="tx1"/>
                </a:solidFill>
              </a:rPr>
              <a:t>Port (clones usually have micro USB)</a:t>
            </a:r>
            <a:endParaRPr lang="en-US" sz="1200" b="1" dirty="0">
              <a:solidFill>
                <a:schemeClr val="tx1"/>
              </a:solidFill>
            </a:endParaRPr>
          </a:p>
          <a:p>
            <a:r>
              <a:rPr lang="en-US" sz="1200" b="1" dirty="0" smtClean="0">
                <a:solidFill>
                  <a:schemeClr val="tx1"/>
                </a:solidFill>
              </a:rPr>
              <a:t>Two SPI interfaces (one is used for on-board flash memory), one I2C interface, two serial ports</a:t>
            </a:r>
          </a:p>
          <a:p>
            <a:r>
              <a:rPr lang="en-US" sz="1200" b="1" dirty="0" smtClean="0">
                <a:solidFill>
                  <a:schemeClr val="tx1"/>
                </a:solidFill>
              </a:rPr>
              <a:t>Built-in </a:t>
            </a:r>
            <a:r>
              <a:rPr lang="en-US" sz="1200" b="1" dirty="0" err="1" smtClean="0">
                <a:solidFill>
                  <a:schemeClr val="tx1"/>
                </a:solidFill>
              </a:rPr>
              <a:t>WiFi</a:t>
            </a:r>
            <a:r>
              <a:rPr lang="en-US" sz="1200" b="1" dirty="0" smtClean="0">
                <a:solidFill>
                  <a:schemeClr val="tx1"/>
                </a:solidFill>
              </a:rPr>
              <a:t> (client or standalone access point modes) and Bluetooth</a:t>
            </a:r>
            <a:endParaRPr lang="en-US" sz="1200" b="1" dirty="0">
              <a:solidFill>
                <a:schemeClr val="tx1"/>
              </a:solidFill>
            </a:endParaRPr>
          </a:p>
          <a:p>
            <a:r>
              <a:rPr lang="en-US" sz="1200" b="1" dirty="0">
                <a:solidFill>
                  <a:schemeClr val="tx1"/>
                </a:solidFill>
              </a:rPr>
              <a:t>Compatible with </a:t>
            </a:r>
            <a:r>
              <a:rPr lang="en-US" sz="1200" b="1" dirty="0" err="1">
                <a:solidFill>
                  <a:schemeClr val="tx1"/>
                </a:solidFill>
              </a:rPr>
              <a:t>MicroPython</a:t>
            </a:r>
            <a:r>
              <a:rPr lang="en-US" sz="1200" b="1" dirty="0">
                <a:solidFill>
                  <a:schemeClr val="tx1"/>
                </a:solidFill>
              </a:rPr>
              <a:t>, Arduino, </a:t>
            </a:r>
            <a:r>
              <a:rPr lang="en-US" sz="1200" b="1" dirty="0" err="1" smtClean="0">
                <a:solidFill>
                  <a:schemeClr val="tx1"/>
                </a:solidFill>
              </a:rPr>
              <a:t>NodeMCU</a:t>
            </a:r>
            <a:endParaRPr lang="en-US" sz="1200" b="1" dirty="0" smtClean="0">
              <a:solidFill>
                <a:schemeClr val="tx1"/>
              </a:solidFill>
            </a:endParaRPr>
          </a:p>
          <a:p>
            <a:r>
              <a:rPr lang="en-US" sz="1200" b="1" dirty="0" smtClean="0">
                <a:solidFill>
                  <a:schemeClr val="tx1"/>
                </a:solidFill>
              </a:rPr>
              <a:t>Uses the CH340 USB-to-serial driver (installation usually needed on Windows)</a:t>
            </a:r>
          </a:p>
          <a:p>
            <a:r>
              <a:rPr lang="en-US" sz="1200" b="1" dirty="0" smtClean="0">
                <a:solidFill>
                  <a:schemeClr val="tx1"/>
                </a:solidFill>
              </a:rPr>
              <a:t>Extremely low cost (</a:t>
            </a:r>
            <a:r>
              <a:rPr lang="en-US" sz="1200" b="1" dirty="0" err="1" smtClean="0">
                <a:solidFill>
                  <a:schemeClr val="tx1"/>
                </a:solidFill>
              </a:rPr>
              <a:t>approx</a:t>
            </a:r>
            <a:r>
              <a:rPr lang="en-US" sz="1200" b="1" dirty="0" smtClean="0">
                <a:solidFill>
                  <a:schemeClr val="tx1"/>
                </a:solidFill>
              </a:rPr>
              <a:t> $3.00 US on Amazon; one of the two least expensive components in your kits)</a:t>
            </a:r>
          </a:p>
          <a:p>
            <a:endParaRPr lang="en-US" sz="1200" dirty="0" smtClean="0">
              <a:solidFill>
                <a:schemeClr val="tx1"/>
              </a:solidFill>
            </a:endParaRPr>
          </a:p>
          <a:p>
            <a:endParaRPr lang="en-US" sz="1200" dirty="0" smtClean="0">
              <a:solidFill>
                <a:schemeClr val="tx1"/>
              </a:solidFill>
              <a:latin typeface="Arial Unicode MS"/>
              <a:ea typeface="Arial Unicode MS"/>
              <a:cs typeface="Arial Unicode MS"/>
              <a:sym typeface="Wingdings"/>
            </a:endParaRPr>
          </a:p>
        </p:txBody>
      </p:sp>
    </p:spTree>
    <p:extLst>
      <p:ext uri="{BB962C8B-B14F-4D97-AF65-F5344CB8AC3E}">
        <p14:creationId xmlns:p14="http://schemas.microsoft.com/office/powerpoint/2010/main" val="25261088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10600" cy="487362"/>
          </a:xfrm>
        </p:spPr>
        <p:txBody>
          <a:bodyPr/>
          <a:lstStyle/>
          <a:p>
            <a:r>
              <a:rPr lang="en-US" sz="3200" dirty="0" smtClean="0"/>
              <a:t>SEICHE LED Display Architecture</a:t>
            </a:r>
            <a:endParaRPr lang="en-US" sz="3200" dirty="0"/>
          </a:p>
        </p:txBody>
      </p:sp>
      <p:sp>
        <p:nvSpPr>
          <p:cNvPr id="4" name="Content Placeholder 2"/>
          <p:cNvSpPr txBox="1">
            <a:spLocks/>
          </p:cNvSpPr>
          <p:nvPr/>
        </p:nvSpPr>
        <p:spPr>
          <a:xfrm>
            <a:off x="457200" y="5105400"/>
            <a:ext cx="8229600" cy="152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a:spcBef>
                <a:spcPts val="0"/>
              </a:spcBef>
            </a:pPr>
            <a:r>
              <a:rPr lang="en-US" sz="1800" dirty="0" smtClean="0"/>
              <a:t>Red MAX7219 8x32 LED matrix display (SPI)</a:t>
            </a:r>
          </a:p>
          <a:p>
            <a:pPr marL="0">
              <a:spcBef>
                <a:spcPts val="0"/>
              </a:spcBef>
            </a:pPr>
            <a:r>
              <a:rPr lang="en-US" sz="1800" dirty="0" smtClean="0"/>
              <a:t>ZS-042 real-time clock module (I2C)</a:t>
            </a:r>
          </a:p>
          <a:p>
            <a:pPr marL="0">
              <a:spcBef>
                <a:spcPts val="0"/>
              </a:spcBef>
            </a:pPr>
            <a:r>
              <a:rPr lang="en-US" sz="1800" dirty="0" smtClean="0"/>
              <a:t>BMP280 Temperature and Pressure Sensor (I2C)</a:t>
            </a:r>
          </a:p>
          <a:p>
            <a:pPr marL="0">
              <a:spcBef>
                <a:spcPts val="0"/>
              </a:spcBef>
            </a:pPr>
            <a:r>
              <a:rPr lang="en-US" sz="1800" dirty="0" smtClean="0"/>
              <a:t>Piezoelectric speaker (PWM)</a:t>
            </a:r>
          </a:p>
          <a:p>
            <a:pPr marL="0">
              <a:spcBef>
                <a:spcPts val="0"/>
              </a:spcBef>
            </a:pPr>
            <a:r>
              <a:rPr lang="en-US" sz="1800" dirty="0" smtClean="0"/>
              <a:t>10K</a:t>
            </a:r>
            <a:r>
              <a:rPr lang="el-GR" sz="1800" dirty="0" smtClean="0">
                <a:latin typeface="Arial Unicode MS"/>
                <a:ea typeface="Arial Unicode MS"/>
                <a:cs typeface="Arial Unicode MS"/>
              </a:rPr>
              <a:t>Ω</a:t>
            </a:r>
            <a:r>
              <a:rPr lang="en-US" sz="1800" dirty="0" smtClean="0"/>
              <a:t> Potentiometer (Analog-to-Digital Converter)</a:t>
            </a:r>
          </a:p>
          <a:p>
            <a:pPr marL="0">
              <a:spcBef>
                <a:spcPts val="0"/>
              </a:spcBef>
            </a:pPr>
            <a:r>
              <a:rPr lang="en-US" sz="1800" dirty="0" smtClean="0"/>
              <a:t>Button (Pullup and interrupt)</a:t>
            </a:r>
          </a:p>
          <a:p>
            <a:pPr marL="0">
              <a:spcBef>
                <a:spcPts val="0"/>
              </a:spcBef>
            </a:pPr>
            <a:endParaRPr 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267700" cy="395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55735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Function Syntax</a:t>
            </a:r>
            <a:endParaRPr lang="en-US" dirty="0"/>
          </a:p>
        </p:txBody>
      </p:sp>
      <p:sp>
        <p:nvSpPr>
          <p:cNvPr id="3" name="Content Placeholder 2"/>
          <p:cNvSpPr>
            <a:spLocks noGrp="1"/>
          </p:cNvSpPr>
          <p:nvPr>
            <p:ph idx="1"/>
          </p:nvPr>
        </p:nvSpPr>
        <p:spPr>
          <a:xfrm>
            <a:off x="152400" y="533400"/>
            <a:ext cx="8686800" cy="6019800"/>
          </a:xfrm>
        </p:spPr>
        <p:txBody>
          <a:bodyPr>
            <a:noAutofit/>
          </a:bodyPr>
          <a:lstStyle/>
          <a:p>
            <a:r>
              <a:rPr lang="en-US" sz="2400" dirty="0" err="1">
                <a:latin typeface="Consolas" panose="020B0609020204030204" pitchFamily="49" charset="0"/>
                <a:cs typeface="Consolas" panose="020B0609020204030204" pitchFamily="49" charset="0"/>
              </a:rPr>
              <a:t>s</a:t>
            </a:r>
            <a:r>
              <a:rPr lang="en-US" sz="2400" dirty="0" err="1" smtClean="0">
                <a:latin typeface="Consolas" panose="020B0609020204030204" pitchFamily="49" charset="0"/>
                <a:cs typeface="Consolas" panose="020B0609020204030204" pitchFamily="49" charset="0"/>
              </a:rPr>
              <a:t>printf</a:t>
            </a:r>
            <a:r>
              <a:rPr lang="en-US" sz="2400" dirty="0" smtClean="0">
                <a:latin typeface="Consolas" panose="020B0609020204030204" pitchFamily="49" charset="0"/>
                <a:cs typeface="Consolas" panose="020B0609020204030204" pitchFamily="49" charset="0"/>
              </a:rPr>
              <a:t>()</a:t>
            </a:r>
            <a:r>
              <a:rPr lang="en-US" sz="2400" dirty="0" smtClean="0"/>
              <a:t>’s formal syntax is:</a:t>
            </a:r>
            <a:br>
              <a:rPr lang="en-US" sz="2400" dirty="0" smtClean="0"/>
            </a:br>
            <a:r>
              <a:rPr lang="en-US" sz="2400" b="1" dirty="0" err="1" smtClean="0">
                <a:solidFill>
                  <a:srgbClr val="FFFF00"/>
                </a:solidFill>
                <a:latin typeface="Consolas" panose="020B0609020204030204" pitchFamily="49" charset="0"/>
                <a:cs typeface="Consolas" panose="020B0609020204030204" pitchFamily="49" charset="0"/>
              </a:rPr>
              <a:t>sprintf</a:t>
            </a:r>
            <a:r>
              <a:rPr lang="en-US" sz="2400" b="1" dirty="0" smtClean="0">
                <a:solidFill>
                  <a:srgbClr val="FFFF00"/>
                </a:solidFill>
                <a:latin typeface="Consolas" panose="020B0609020204030204" pitchFamily="49" charset="0"/>
                <a:cs typeface="Consolas" panose="020B0609020204030204" pitchFamily="49" charset="0"/>
              </a:rPr>
              <a:t>(</a:t>
            </a:r>
            <a:r>
              <a:rPr lang="en-US" sz="2400" dirty="0" smtClean="0"/>
              <a:t>char *</a:t>
            </a:r>
            <a:r>
              <a:rPr lang="en-US" sz="2400" b="1" dirty="0" smtClean="0">
                <a:solidFill>
                  <a:srgbClr val="FFFF00"/>
                </a:solidFill>
                <a:latin typeface="Consolas" panose="020B0609020204030204" pitchFamily="49" charset="0"/>
                <a:cs typeface="Consolas" panose="020B0609020204030204" pitchFamily="49" charset="0"/>
              </a:rPr>
              <a:t>buffer</a:t>
            </a:r>
            <a:r>
              <a:rPr lang="en-US" sz="2400" dirty="0" smtClean="0"/>
              <a:t>, </a:t>
            </a:r>
            <a:r>
              <a:rPr lang="en-US" sz="2400" dirty="0" err="1" smtClean="0"/>
              <a:t>const</a:t>
            </a:r>
            <a:r>
              <a:rPr lang="en-US" sz="2400" dirty="0" smtClean="0"/>
              <a:t> char *</a:t>
            </a:r>
            <a:r>
              <a:rPr lang="en-US" sz="2400" b="1" dirty="0" smtClean="0">
                <a:solidFill>
                  <a:srgbClr val="FFFF00"/>
                </a:solidFill>
                <a:latin typeface="Consolas" panose="020B0609020204030204" pitchFamily="49" charset="0"/>
                <a:cs typeface="Consolas" panose="020B0609020204030204" pitchFamily="49" charset="0"/>
              </a:rPr>
              <a:t>format</a:t>
            </a:r>
            <a:r>
              <a:rPr lang="en-US" sz="2400" dirty="0" smtClean="0"/>
              <a:t>, </a:t>
            </a:r>
            <a:r>
              <a:rPr lang="en-US" sz="2400" i="1" dirty="0" smtClean="0">
                <a:solidFill>
                  <a:srgbClr val="FFFF00"/>
                </a:solidFill>
              </a:rPr>
              <a:t>variable list</a:t>
            </a:r>
            <a:r>
              <a:rPr lang="en-US" sz="2400" b="1" dirty="0" smtClean="0">
                <a:solidFill>
                  <a:srgbClr val="FFFF00"/>
                </a:solidFill>
                <a:latin typeface="Consolas" panose="020B0609020204030204" pitchFamily="49" charset="0"/>
                <a:cs typeface="Consolas" panose="020B0609020204030204" pitchFamily="49" charset="0"/>
              </a:rPr>
              <a:t>)</a:t>
            </a:r>
          </a:p>
          <a:p>
            <a:r>
              <a:rPr lang="en-US" sz="2400" b="1" dirty="0">
                <a:solidFill>
                  <a:srgbClr val="FFFF00"/>
                </a:solidFill>
                <a:latin typeface="Consolas" panose="020B0609020204030204" pitchFamily="49" charset="0"/>
                <a:cs typeface="Consolas" panose="020B0609020204030204" pitchFamily="49" charset="0"/>
              </a:rPr>
              <a:t>b</a:t>
            </a:r>
            <a:r>
              <a:rPr lang="en-US" sz="2400" b="1" dirty="0" smtClean="0">
                <a:solidFill>
                  <a:srgbClr val="FFFF00"/>
                </a:solidFill>
                <a:latin typeface="Consolas" panose="020B0609020204030204" pitchFamily="49" charset="0"/>
                <a:cs typeface="Consolas" panose="020B0609020204030204" pitchFamily="49" charset="0"/>
              </a:rPr>
              <a:t>uffer</a:t>
            </a:r>
            <a:r>
              <a:rPr lang="en-US" sz="2400" dirty="0" smtClean="0"/>
              <a:t> is an array of type char (the parameter when passed can also be a pointer [address</a:t>
            </a:r>
            <a:r>
              <a:rPr lang="en-US" sz="2400" dirty="0"/>
              <a:t>]</a:t>
            </a:r>
            <a:r>
              <a:rPr lang="en-US" sz="2400" dirty="0" smtClean="0"/>
              <a:t> for such an array) which will contain the formatted output of the function</a:t>
            </a:r>
          </a:p>
          <a:p>
            <a:r>
              <a:rPr lang="en-US" sz="2400" b="1" dirty="0">
                <a:solidFill>
                  <a:srgbClr val="FFFF00"/>
                </a:solidFill>
                <a:latin typeface="Consolas" panose="020B0609020204030204" pitchFamily="49" charset="0"/>
                <a:cs typeface="Consolas" panose="020B0609020204030204" pitchFamily="49" charset="0"/>
              </a:rPr>
              <a:t>f</a:t>
            </a:r>
            <a:r>
              <a:rPr lang="en-US" sz="2400" b="1" dirty="0" smtClean="0">
                <a:solidFill>
                  <a:srgbClr val="FFFF00"/>
                </a:solidFill>
                <a:latin typeface="Consolas" panose="020B0609020204030204" pitchFamily="49" charset="0"/>
                <a:cs typeface="Consolas" panose="020B0609020204030204" pitchFamily="49" charset="0"/>
              </a:rPr>
              <a:t>ormat</a:t>
            </a:r>
            <a:r>
              <a:rPr lang="en-US" sz="2400" dirty="0" smtClean="0"/>
              <a:t> is an unmodifiable (constant) array of char containing the format descriptors for all variables subsequently passed to the function, which is to say, it’s the </a:t>
            </a:r>
            <a:r>
              <a:rPr lang="en-US" sz="2400" i="1" dirty="0" smtClean="0"/>
              <a:t>format string</a:t>
            </a:r>
            <a:r>
              <a:rPr lang="en-US" sz="2400" dirty="0" smtClean="0"/>
              <a:t>.</a:t>
            </a:r>
          </a:p>
          <a:p>
            <a:r>
              <a:rPr lang="en-US" sz="2400" dirty="0" smtClean="0"/>
              <a:t>The variable list are just the comma separated variables that are to be formatted</a:t>
            </a:r>
          </a:p>
          <a:p>
            <a:r>
              <a:rPr lang="en-US" sz="2400" dirty="0" smtClean="0"/>
              <a:t>All variables passed in a single call to </a:t>
            </a:r>
            <a:r>
              <a:rPr lang="en-US" sz="2400" dirty="0" err="1" smtClean="0">
                <a:latin typeface="Consolas" panose="020B0609020204030204" pitchFamily="49" charset="0"/>
                <a:cs typeface="Consolas" panose="020B0609020204030204" pitchFamily="49" charset="0"/>
              </a:rPr>
              <a:t>sprintf</a:t>
            </a:r>
            <a:r>
              <a:rPr lang="en-US" sz="2400" dirty="0" smtClean="0">
                <a:latin typeface="Consolas" panose="020B0609020204030204" pitchFamily="49" charset="0"/>
                <a:cs typeface="Consolas" panose="020B0609020204030204" pitchFamily="49" charset="0"/>
              </a:rPr>
              <a:t>()</a:t>
            </a:r>
            <a:r>
              <a:rPr lang="en-US" sz="2400" dirty="0" smtClean="0"/>
              <a:t> are combined into a single output string</a:t>
            </a:r>
          </a:p>
          <a:p>
            <a:r>
              <a:rPr lang="en-US" sz="2400" dirty="0" err="1">
                <a:latin typeface="Consolas" panose="020B0609020204030204" pitchFamily="49" charset="0"/>
                <a:cs typeface="Consolas" panose="020B0609020204030204" pitchFamily="49" charset="0"/>
              </a:rPr>
              <a:t>s</a:t>
            </a:r>
            <a:r>
              <a:rPr lang="en-US" sz="2400" dirty="0" err="1" smtClean="0">
                <a:latin typeface="Consolas" panose="020B0609020204030204" pitchFamily="49" charset="0"/>
                <a:cs typeface="Consolas" panose="020B0609020204030204" pitchFamily="49" charset="0"/>
              </a:rPr>
              <a:t>printf</a:t>
            </a:r>
            <a:r>
              <a:rPr lang="en-US" sz="2400" dirty="0" smtClean="0">
                <a:latin typeface="Consolas" panose="020B0609020204030204" pitchFamily="49" charset="0"/>
                <a:cs typeface="Consolas" panose="020B0609020204030204" pitchFamily="49" charset="0"/>
              </a:rPr>
              <a:t>()</a:t>
            </a:r>
            <a:r>
              <a:rPr lang="en-US" sz="2400" dirty="0" smtClean="0"/>
              <a:t> automagically puts a terminating NULL (\0) at the end of the ASCII output</a:t>
            </a:r>
          </a:p>
          <a:p>
            <a:endParaRPr lang="en-US" sz="2400" dirty="0" smtClean="0"/>
          </a:p>
          <a:p>
            <a:endParaRPr lang="en-US" sz="2000" dirty="0" smtClean="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818489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a:t>
            </a:r>
            <a:r>
              <a:rPr lang="en-US" dirty="0"/>
              <a:t>F</a:t>
            </a:r>
            <a:r>
              <a:rPr lang="en-US" dirty="0" smtClean="0"/>
              <a:t>ormat </a:t>
            </a:r>
            <a:r>
              <a:rPr lang="en-US" dirty="0"/>
              <a:t>S</a:t>
            </a:r>
            <a:r>
              <a:rPr lang="en-US" dirty="0" smtClean="0"/>
              <a:t>trings</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959922"/>
            <a:ext cx="8686800" cy="1173678"/>
          </a:xfrm>
        </p:spPr>
        <p:txBody>
          <a:bodyPr>
            <a:noAutofit/>
          </a:bodyPr>
          <a:lstStyle/>
          <a:p>
            <a:r>
              <a:rPr lang="en-US" sz="2000" b="1" dirty="0" err="1" smtClean="0">
                <a:latin typeface="Consolas" panose="020B0609020204030204" pitchFamily="49" charset="0"/>
                <a:cs typeface="Consolas" panose="020B0609020204030204" pitchFamily="49" charset="0"/>
              </a:rPr>
              <a:t>sprintf</a:t>
            </a:r>
            <a:r>
              <a:rPr lang="en-US" sz="2000" b="1" dirty="0" smtClean="0">
                <a:latin typeface="Consolas" panose="020B0609020204030204" pitchFamily="49" charset="0"/>
                <a:cs typeface="Consolas" panose="020B0609020204030204" pitchFamily="49" charset="0"/>
              </a:rPr>
              <a:t>()</a:t>
            </a:r>
            <a:r>
              <a:rPr lang="en-US" sz="2000" b="1" dirty="0" smtClean="0"/>
              <a:t> format strings contain conversion specifiers that specify how each individual variable is to be converted</a:t>
            </a:r>
          </a:p>
          <a:p>
            <a:r>
              <a:rPr lang="en-US" sz="2000" b="1" dirty="0" err="1">
                <a:latin typeface="Consolas" panose="020B0609020204030204" pitchFamily="49" charset="0"/>
                <a:cs typeface="Consolas" panose="020B0609020204030204" pitchFamily="49" charset="0"/>
              </a:rPr>
              <a:t>s</a:t>
            </a:r>
            <a:r>
              <a:rPr lang="en-US" sz="2000" b="1" dirty="0" err="1" smtClean="0">
                <a:latin typeface="Consolas" panose="020B0609020204030204" pitchFamily="49" charset="0"/>
                <a:cs typeface="Consolas" panose="020B0609020204030204" pitchFamily="49" charset="0"/>
              </a:rPr>
              <a:t>printf</a:t>
            </a:r>
            <a:r>
              <a:rPr lang="en-US" sz="2000" b="1" dirty="0" smtClean="0">
                <a:latin typeface="Consolas" panose="020B0609020204030204" pitchFamily="49" charset="0"/>
                <a:cs typeface="Consolas" panose="020B0609020204030204" pitchFamily="49" charset="0"/>
              </a:rPr>
              <a:t>()</a:t>
            </a:r>
            <a:r>
              <a:rPr lang="en-US" sz="2000" b="1" dirty="0" smtClean="0"/>
              <a:t> conversion specifiers have the following general syntax (all begin with a percent-sign):</a:t>
            </a:r>
          </a:p>
          <a:p>
            <a:pPr marL="0" indent="0">
              <a:buNone/>
            </a:pPr>
            <a:r>
              <a:rPr lang="en-US" sz="1800" b="1" dirty="0" smtClean="0">
                <a:solidFill>
                  <a:srgbClr val="00FFFF"/>
                </a:solidFill>
              </a:rPr>
              <a:t>    %[flags][minimum field width][.][precision][length][conversion character]</a:t>
            </a:r>
          </a:p>
          <a:p>
            <a:pPr marL="0" indent="0">
              <a:buNone/>
            </a:pPr>
            <a:endParaRPr lang="en-US" sz="1000" b="1" dirty="0" smtClean="0">
              <a:solidFill>
                <a:srgbClr val="00FFFF"/>
              </a:solidFill>
            </a:endParaRPr>
          </a:p>
          <a:p>
            <a:pPr lvl="1"/>
            <a:r>
              <a:rPr lang="en-US" sz="1600" b="1" dirty="0" smtClean="0"/>
              <a:t>% - special token that indicates the start of a conversion specifier</a:t>
            </a:r>
          </a:p>
          <a:p>
            <a:pPr lvl="1"/>
            <a:r>
              <a:rPr lang="en-US" sz="1600" b="1" dirty="0" smtClean="0"/>
              <a:t>Flags – these modify the behavior of the specification</a:t>
            </a:r>
          </a:p>
          <a:p>
            <a:pPr lvl="1"/>
            <a:r>
              <a:rPr lang="en-US" sz="1600" b="1" dirty="0" err="1" smtClean="0"/>
              <a:t>Minumum</a:t>
            </a:r>
            <a:r>
              <a:rPr lang="en-US" sz="1600" b="1" dirty="0" smtClean="0"/>
              <a:t> field width – as it says on the tin; this the minimum number of characters to be converted</a:t>
            </a:r>
          </a:p>
          <a:p>
            <a:pPr lvl="1"/>
            <a:r>
              <a:rPr lang="en-US" sz="1600" b="1" dirty="0" smtClean="0"/>
              <a:t>. – The period is a separator between field width and precision</a:t>
            </a:r>
          </a:p>
          <a:p>
            <a:pPr lvl="1"/>
            <a:r>
              <a:rPr lang="en-US" sz="1600" b="1" dirty="0" smtClean="0"/>
              <a:t>Precision – means one of the following depending on the variable type and conversion specifier</a:t>
            </a:r>
          </a:p>
          <a:p>
            <a:pPr lvl="2"/>
            <a:r>
              <a:rPr lang="en-US" sz="1200" b="1" dirty="0" smtClean="0"/>
              <a:t>The maximum number of characters to be generated from a string</a:t>
            </a:r>
          </a:p>
          <a:p>
            <a:pPr lvl="2"/>
            <a:r>
              <a:rPr lang="en-US" sz="1200" b="1" dirty="0"/>
              <a:t>T</a:t>
            </a:r>
            <a:r>
              <a:rPr lang="en-US" sz="1200" b="1" dirty="0" smtClean="0"/>
              <a:t>he number of digits after the decimal point for type float conversions (e, E, or f)</a:t>
            </a:r>
          </a:p>
          <a:p>
            <a:pPr lvl="2"/>
            <a:r>
              <a:rPr lang="en-US" sz="1200" b="1" dirty="0"/>
              <a:t>T</a:t>
            </a:r>
            <a:r>
              <a:rPr lang="en-US" sz="1200" b="1" dirty="0" smtClean="0"/>
              <a:t>he zero-filled minimum number of digits for an integer</a:t>
            </a:r>
          </a:p>
          <a:p>
            <a:pPr lvl="1"/>
            <a:r>
              <a:rPr lang="en-US" sz="1600" b="1" dirty="0" smtClean="0"/>
              <a:t>Conversion character – A single character which determines the output type of the conversion specifier; a single character that specifies the type of output format for the corresponding data or variable</a:t>
            </a:r>
          </a:p>
        </p:txBody>
      </p:sp>
    </p:spTree>
    <p:extLst>
      <p:ext uri="{BB962C8B-B14F-4D97-AF65-F5344CB8AC3E}">
        <p14:creationId xmlns:p14="http://schemas.microsoft.com/office/powerpoint/2010/main" val="21178107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Conversion Specifiers</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457200"/>
            <a:ext cx="8686800" cy="564078"/>
          </a:xfrm>
        </p:spPr>
        <p:txBody>
          <a:bodyPr>
            <a:noAutofit/>
          </a:bodyPr>
          <a:lstStyle/>
          <a:p>
            <a:pPr marL="0" indent="0">
              <a:buNone/>
            </a:pPr>
            <a:r>
              <a:rPr lang="en-US" sz="2000" b="1" dirty="0" smtClean="0"/>
              <a:t>Below are the general conversion specifiers and what they do.</a:t>
            </a:r>
          </a:p>
        </p:txBody>
      </p:sp>
      <p:graphicFrame>
        <p:nvGraphicFramePr>
          <p:cNvPr id="3" name="Table 2"/>
          <p:cNvGraphicFramePr>
            <a:graphicFrameLocks noGrp="1"/>
          </p:cNvGraphicFramePr>
          <p:nvPr>
            <p:extLst>
              <p:ext uri="{D42A27DB-BD31-4B8C-83A1-F6EECF244321}">
                <p14:modId xmlns:p14="http://schemas.microsoft.com/office/powerpoint/2010/main" val="3535249559"/>
              </p:ext>
            </p:extLst>
          </p:nvPr>
        </p:nvGraphicFramePr>
        <p:xfrm>
          <a:off x="612772" y="995680"/>
          <a:ext cx="7921628" cy="5633720"/>
        </p:xfrm>
        <a:graphic>
          <a:graphicData uri="http://schemas.openxmlformats.org/drawingml/2006/table">
            <a:tbl>
              <a:tblPr firstRow="1" bandRow="1">
                <a:tableStyleId>{5C22544A-7EE6-4342-B048-85BDC9FD1C3A}</a:tableStyleId>
              </a:tblPr>
              <a:tblGrid>
                <a:gridCol w="1743635"/>
                <a:gridCol w="6177993"/>
              </a:tblGrid>
              <a:tr h="370840">
                <a:tc>
                  <a:txBody>
                    <a:bodyPr/>
                    <a:lstStyle/>
                    <a:p>
                      <a:pPr algn="ctr"/>
                      <a:r>
                        <a:rPr lang="en-US" dirty="0" smtClean="0">
                          <a:latin typeface="Arial" panose="020B0604020202020204" pitchFamily="34" charset="0"/>
                          <a:cs typeface="Arial" panose="020B0604020202020204" pitchFamily="34" charset="0"/>
                        </a:rPr>
                        <a:t>Specifier</a:t>
                      </a:r>
                      <a:endParaRPr lang="en-US" dirty="0">
                        <a:latin typeface="Arial" panose="020B0604020202020204" pitchFamily="34" charset="0"/>
                        <a:cs typeface="Arial" panose="020B0604020202020204" pitchFamily="34" charset="0"/>
                      </a:endParaRPr>
                    </a:p>
                  </a:txBody>
                  <a:tcPr/>
                </a:tc>
                <a:tc>
                  <a:txBody>
                    <a:bodyPr/>
                    <a:lstStyle/>
                    <a:p>
                      <a:pPr algn="ctr"/>
                      <a:r>
                        <a:rPr lang="en-US" dirty="0" smtClean="0">
                          <a:latin typeface="Arial" panose="020B0604020202020204" pitchFamily="34" charset="0"/>
                          <a:cs typeface="Arial" panose="020B0604020202020204" pitchFamily="34" charset="0"/>
                        </a:rPr>
                        <a:t>What it does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d, </a:t>
                      </a:r>
                      <a:r>
                        <a:rPr lang="en-US" dirty="0" err="1" smtClean="0">
                          <a:latin typeface="Arial" panose="020B0604020202020204" pitchFamily="34" charset="0"/>
                          <a:cs typeface="Arial" panose="020B0604020202020204" pitchFamily="34" charset="0"/>
                        </a:rPr>
                        <a:t>i</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baseline="0" dirty="0" smtClean="0">
                          <a:latin typeface="Arial" panose="020B0604020202020204" pitchFamily="34" charset="0"/>
                          <a:cs typeface="Arial" panose="020B0604020202020204" pitchFamily="34" charset="0"/>
                        </a:rPr>
                        <a:t> - i</a:t>
                      </a:r>
                      <a:r>
                        <a:rPr lang="en-US" dirty="0" smtClean="0">
                          <a:latin typeface="Arial" panose="020B0604020202020204" pitchFamily="34" charset="0"/>
                          <a:cs typeface="Arial" panose="020B0604020202020204" pitchFamily="34" charset="0"/>
                        </a:rPr>
                        <a:t>nteger; signed decimal notation</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o</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unsigned octal</a:t>
                      </a:r>
                      <a:r>
                        <a:rPr lang="en-US" baseline="0" dirty="0" smtClean="0">
                          <a:latin typeface="Arial" panose="020B0604020202020204" pitchFamily="34" charset="0"/>
                          <a:cs typeface="Arial" panose="020B0604020202020204" pitchFamily="34" charset="0"/>
                        </a:rPr>
                        <a:t> (no leading zero)</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x, X</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unsigned hexadecimal,</a:t>
                      </a:r>
                      <a:r>
                        <a:rPr lang="en-US" baseline="0" dirty="0" smtClean="0">
                          <a:latin typeface="Arial" panose="020B0604020202020204" pitchFamily="34" charset="0"/>
                          <a:cs typeface="Arial" panose="020B0604020202020204" pitchFamily="34" charset="0"/>
                        </a:rPr>
                        <a:t> no leading 0x</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u</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unsigned</a:t>
                      </a:r>
                      <a:r>
                        <a:rPr lang="en-US" baseline="0" dirty="0" smtClean="0">
                          <a:latin typeface="Arial" panose="020B0604020202020204" pitchFamily="34" charset="0"/>
                          <a:cs typeface="Arial" panose="020B0604020202020204" pitchFamily="34" charset="0"/>
                        </a:rPr>
                        <a:t> decimal</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c</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single character, after conversion to unsigned</a:t>
                      </a:r>
                      <a:r>
                        <a:rPr lang="en-US" baseline="0" dirty="0" smtClean="0">
                          <a:latin typeface="Arial" panose="020B0604020202020204" pitchFamily="34" charset="0"/>
                          <a:cs typeface="Arial" panose="020B0604020202020204" pitchFamily="34" charset="0"/>
                        </a:rPr>
                        <a:t> char</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char * - characters from string are printed until \0</a:t>
                      </a:r>
                      <a:r>
                        <a:rPr lang="en-US" baseline="0" dirty="0" smtClean="0">
                          <a:latin typeface="Arial" panose="020B0604020202020204" pitchFamily="34" charset="0"/>
                          <a:cs typeface="Arial" panose="020B0604020202020204" pitchFamily="34" charset="0"/>
                        </a:rPr>
                        <a:t> (NULL) or </a:t>
                      </a:r>
                      <a:r>
                        <a:rPr lang="en-US" i="1" baseline="0" dirty="0" smtClean="0">
                          <a:latin typeface="Arial" panose="020B0604020202020204" pitchFamily="34" charset="0"/>
                          <a:cs typeface="Arial" panose="020B0604020202020204" pitchFamily="34" charset="0"/>
                        </a:rPr>
                        <a:t>precision</a:t>
                      </a:r>
                      <a:r>
                        <a:rPr lang="en-US" baseline="0" dirty="0" smtClean="0">
                          <a:latin typeface="Arial" panose="020B0604020202020204" pitchFamily="34" charset="0"/>
                          <a:cs typeface="Arial" panose="020B0604020202020204" pitchFamily="34" charset="0"/>
                        </a:rPr>
                        <a:t> is reached</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f</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double – decimal notation of form</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mmm.ddd</a:t>
                      </a:r>
                      <a:r>
                        <a:rPr lang="en-US" baseline="0" dirty="0" smtClean="0">
                          <a:latin typeface="Arial" panose="020B0604020202020204" pitchFamily="34" charset="0"/>
                          <a:cs typeface="Arial" panose="020B0604020202020204" pitchFamily="34" charset="0"/>
                        </a:rPr>
                        <a:t> where number of decimals is specified by precision; precision of zero (0) suppresses the decimals altogether</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e,</a:t>
                      </a:r>
                      <a:r>
                        <a:rPr lang="en-US" baseline="0" dirty="0" smtClean="0">
                          <a:latin typeface="Arial" panose="020B0604020202020204" pitchFamily="34" charset="0"/>
                          <a:cs typeface="Arial" panose="020B0604020202020204" pitchFamily="34" charset="0"/>
                        </a:rPr>
                        <a:t> 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double - </a:t>
                      </a:r>
                      <a:r>
                        <a:rPr lang="en-US" dirty="0" err="1" smtClean="0">
                          <a:latin typeface="Arial" panose="020B0604020202020204" pitchFamily="34" charset="0"/>
                          <a:cs typeface="Arial" panose="020B0604020202020204" pitchFamily="34" charset="0"/>
                        </a:rPr>
                        <a:t>exp</a:t>
                      </a:r>
                      <a:r>
                        <a:rPr lang="en-US" baseline="0" dirty="0" smtClean="0">
                          <a:latin typeface="Arial" panose="020B0604020202020204" pitchFamily="34" charset="0"/>
                          <a:cs typeface="Arial" panose="020B0604020202020204" pitchFamily="34" charset="0"/>
                        </a:rPr>
                        <a:t> notation; default precision of 6, 0 suppresses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g,</a:t>
                      </a:r>
                      <a:r>
                        <a:rPr lang="en-US" baseline="0" dirty="0" smtClean="0">
                          <a:latin typeface="Arial" panose="020B0604020202020204" pitchFamily="34" charset="0"/>
                          <a:cs typeface="Arial" panose="020B0604020202020204" pitchFamily="34" charset="0"/>
                        </a:rPr>
                        <a:t> G</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double – Use </a:t>
                      </a:r>
                      <a:r>
                        <a:rPr lang="en-US" baseline="0" dirty="0" smtClean="0">
                          <a:latin typeface="Arial" panose="020B0604020202020204" pitchFamily="34" charset="0"/>
                          <a:cs typeface="Arial" panose="020B0604020202020204" pitchFamily="34" charset="0"/>
                        </a:rPr>
                        <a:t>%f for &lt;10^4 or %e for &gt;10^4</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p</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void</a:t>
                      </a:r>
                      <a:r>
                        <a:rPr lang="en-US" baseline="0" dirty="0" smtClean="0">
                          <a:latin typeface="Arial" panose="020B0604020202020204" pitchFamily="34" charset="0"/>
                          <a:cs typeface="Arial" panose="020B0604020202020204" pitchFamily="34" charset="0"/>
                        </a:rPr>
                        <a:t> * - print output as a pointer, platform dependent</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n</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Number of characters generated</a:t>
                      </a:r>
                      <a:r>
                        <a:rPr lang="en-US" baseline="0" dirty="0" smtClean="0">
                          <a:latin typeface="Arial" panose="020B0604020202020204" pitchFamily="34" charset="0"/>
                          <a:cs typeface="Arial" panose="020B0604020202020204" pitchFamily="34" charset="0"/>
                        </a:rPr>
                        <a:t> so far; goes into output</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No</a:t>
                      </a:r>
                      <a:r>
                        <a:rPr lang="en-US" baseline="0" dirty="0" smtClean="0">
                          <a:latin typeface="Arial" panose="020B0604020202020204" pitchFamily="34" charset="0"/>
                          <a:cs typeface="Arial" panose="020B0604020202020204" pitchFamily="34" charset="0"/>
                        </a:rPr>
                        <a:t> conversion, put a % percent sign in the output</a:t>
                      </a:r>
                      <a:endParaRPr lang="en-US"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val="41830543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Conversion Specifiers</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457200"/>
            <a:ext cx="8686800" cy="564078"/>
          </a:xfrm>
        </p:spPr>
        <p:txBody>
          <a:bodyPr>
            <a:noAutofit/>
          </a:bodyPr>
          <a:lstStyle/>
          <a:p>
            <a:pPr marL="0" indent="0">
              <a:buNone/>
            </a:pPr>
            <a:r>
              <a:rPr lang="en-US" sz="2000" b="1" dirty="0" smtClean="0"/>
              <a:t>Below are the flags and what they do.</a:t>
            </a:r>
          </a:p>
        </p:txBody>
      </p:sp>
      <p:graphicFrame>
        <p:nvGraphicFramePr>
          <p:cNvPr id="3" name="Table 2"/>
          <p:cNvGraphicFramePr>
            <a:graphicFrameLocks noGrp="1"/>
          </p:cNvGraphicFramePr>
          <p:nvPr>
            <p:extLst>
              <p:ext uri="{D42A27DB-BD31-4B8C-83A1-F6EECF244321}">
                <p14:modId xmlns:p14="http://schemas.microsoft.com/office/powerpoint/2010/main" val="1119187273"/>
              </p:ext>
            </p:extLst>
          </p:nvPr>
        </p:nvGraphicFramePr>
        <p:xfrm>
          <a:off x="612772" y="1219200"/>
          <a:ext cx="7921628" cy="3317240"/>
        </p:xfrm>
        <a:graphic>
          <a:graphicData uri="http://schemas.openxmlformats.org/drawingml/2006/table">
            <a:tbl>
              <a:tblPr firstRow="1" bandRow="1">
                <a:tableStyleId>{5C22544A-7EE6-4342-B048-85BDC9FD1C3A}</a:tableStyleId>
              </a:tblPr>
              <a:tblGrid>
                <a:gridCol w="1743635"/>
                <a:gridCol w="6177993"/>
              </a:tblGrid>
              <a:tr h="370840">
                <a:tc>
                  <a:txBody>
                    <a:bodyPr/>
                    <a:lstStyle/>
                    <a:p>
                      <a:pPr algn="ctr"/>
                      <a:r>
                        <a:rPr lang="en-US" dirty="0" smtClean="0">
                          <a:latin typeface="Arial" panose="020B0604020202020204" pitchFamily="34" charset="0"/>
                          <a:cs typeface="Arial" panose="020B0604020202020204" pitchFamily="34" charset="0"/>
                        </a:rPr>
                        <a:t>Flag</a:t>
                      </a:r>
                      <a:endParaRPr lang="en-US" dirty="0">
                        <a:latin typeface="Arial" panose="020B0604020202020204" pitchFamily="34" charset="0"/>
                        <a:cs typeface="Arial" panose="020B0604020202020204" pitchFamily="34" charset="0"/>
                      </a:endParaRPr>
                    </a:p>
                  </a:txBody>
                  <a:tcPr/>
                </a:tc>
                <a:tc>
                  <a:txBody>
                    <a:bodyPr/>
                    <a:lstStyle/>
                    <a:p>
                      <a:pPr algn="ctr"/>
                      <a:r>
                        <a:rPr lang="en-US" dirty="0" smtClean="0">
                          <a:latin typeface="Arial" panose="020B0604020202020204" pitchFamily="34" charset="0"/>
                          <a:cs typeface="Arial" panose="020B0604020202020204" pitchFamily="34" charset="0"/>
                        </a:rPr>
                        <a:t>What it does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Left justification</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Always</a:t>
                      </a:r>
                      <a:r>
                        <a:rPr lang="en-US" baseline="0" dirty="0" smtClean="0">
                          <a:latin typeface="Arial" panose="020B0604020202020204" pitchFamily="34" charset="0"/>
                          <a:cs typeface="Arial" panose="020B0604020202020204" pitchFamily="34" charset="0"/>
                        </a:rPr>
                        <a:t> print number with a sign</a:t>
                      </a:r>
                      <a:endParaRPr lang="en-US" dirty="0">
                        <a:latin typeface="Arial" panose="020B0604020202020204" pitchFamily="34" charset="0"/>
                        <a:cs typeface="Arial" panose="020B0604020202020204" pitchFamily="34" charset="0"/>
                      </a:endParaRPr>
                    </a:p>
                  </a:txBody>
                  <a:tcPr/>
                </a:tc>
              </a:tr>
              <a:tr h="370840">
                <a:tc>
                  <a:txBody>
                    <a:bodyPr/>
                    <a:lstStyle/>
                    <a:p>
                      <a:r>
                        <a:rPr lang="en-US" i="1" dirty="0" err="1" smtClean="0">
                          <a:latin typeface="Arial" panose="020B0604020202020204" pitchFamily="34" charset="0"/>
                          <a:cs typeface="Arial" panose="020B0604020202020204" pitchFamily="34" charset="0"/>
                        </a:rPr>
                        <a:t>spc</a:t>
                      </a:r>
                      <a:r>
                        <a:rPr lang="en-US" baseline="0" dirty="0" smtClean="0">
                          <a:latin typeface="Arial" panose="020B0604020202020204" pitchFamily="34" charset="0"/>
                          <a:cs typeface="Arial" panose="020B0604020202020204" pitchFamily="34" charset="0"/>
                        </a:rPr>
                        <a:t> (space)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Prefix a space if first character is not a sign</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0</a:t>
                      </a:r>
                      <a:r>
                        <a:rPr lang="en-US" baseline="0" dirty="0" smtClean="0">
                          <a:latin typeface="Arial" panose="020B0604020202020204" pitchFamily="34" charset="0"/>
                          <a:cs typeface="Arial" panose="020B0604020202020204" pitchFamily="34" charset="0"/>
                        </a:rPr>
                        <a:t> (zero)</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Zero fill left for numeric conversions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Alternate output form depending on conversion character</a:t>
                      </a:r>
                    </a:p>
                    <a:p>
                      <a:r>
                        <a:rPr lang="en-US" dirty="0" smtClean="0">
                          <a:latin typeface="Arial" panose="020B0604020202020204" pitchFamily="34" charset="0"/>
                          <a:cs typeface="Arial" panose="020B0604020202020204" pitchFamily="34" charset="0"/>
                        </a:rPr>
                        <a:t>o – first digit will be zero</a:t>
                      </a:r>
                    </a:p>
                    <a:p>
                      <a:r>
                        <a:rPr lang="en-US" dirty="0" smtClean="0">
                          <a:latin typeface="Arial" panose="020B0604020202020204" pitchFamily="34" charset="0"/>
                          <a:cs typeface="Arial" panose="020B0604020202020204" pitchFamily="34" charset="0"/>
                        </a:rPr>
                        <a:t>x or X – 0x</a:t>
                      </a:r>
                      <a:r>
                        <a:rPr lang="en-US" baseline="0" dirty="0" smtClean="0">
                          <a:latin typeface="Arial" panose="020B0604020202020204" pitchFamily="34" charset="0"/>
                          <a:cs typeface="Arial" panose="020B0604020202020204" pitchFamily="34" charset="0"/>
                        </a:rPr>
                        <a:t> or 0X (respectively) prefixed to non-zero results</a:t>
                      </a:r>
                    </a:p>
                    <a:p>
                      <a:r>
                        <a:rPr lang="en-US" baseline="0" dirty="0" smtClean="0">
                          <a:latin typeface="Arial" panose="020B0604020202020204" pitchFamily="34" charset="0"/>
                          <a:cs typeface="Arial" panose="020B0604020202020204" pitchFamily="34" charset="0"/>
                        </a:rPr>
                        <a:t>e, E, f, g and G – Output will always have a decimal point</a:t>
                      </a:r>
                    </a:p>
                    <a:p>
                      <a:r>
                        <a:rPr lang="en-US" baseline="0" dirty="0" smtClean="0">
                          <a:latin typeface="Arial" panose="020B0604020202020204" pitchFamily="34" charset="0"/>
                          <a:cs typeface="Arial" panose="020B0604020202020204" pitchFamily="34" charset="0"/>
                        </a:rPr>
                        <a:t>g and G – trailing zeroes will never be removed</a:t>
                      </a:r>
                      <a:endParaRPr lang="en-US"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val="40664036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6354762"/>
          </a:xfrm>
        </p:spPr>
        <p:txBody>
          <a:bodyPr/>
          <a:lstStyle/>
          <a:p>
            <a:r>
              <a:rPr lang="en-US" sz="7200" dirty="0" smtClean="0"/>
              <a:t>REMINDER</a:t>
            </a:r>
            <a:r>
              <a:rPr lang="en-US" sz="2400" dirty="0" smtClean="0"/>
              <a:t/>
            </a:r>
            <a:br>
              <a:rPr lang="en-US" sz="2400" dirty="0" smtClean="0"/>
            </a:br>
            <a:r>
              <a:rPr lang="en-US" sz="4000" dirty="0" smtClean="0">
                <a:solidFill>
                  <a:srgbClr val="FFFF00"/>
                </a:solidFill>
              </a:rPr>
              <a:t>YOU </a:t>
            </a:r>
            <a:r>
              <a:rPr lang="en-US" sz="4000" u="sng" dirty="0" smtClean="0">
                <a:solidFill>
                  <a:srgbClr val="FFFF00"/>
                </a:solidFill>
              </a:rPr>
              <a:t>MUST</a:t>
            </a:r>
            <a:r>
              <a:rPr lang="en-US" sz="4000" dirty="0" smtClean="0">
                <a:solidFill>
                  <a:srgbClr val="FFFF00"/>
                </a:solidFill>
              </a:rPr>
              <a:t> HAVE A </a:t>
            </a:r>
            <a:r>
              <a:rPr lang="en-US" sz="4000" i="1" dirty="0" smtClean="0">
                <a:solidFill>
                  <a:srgbClr val="FFFF00"/>
                </a:solidFill>
              </a:rPr>
              <a:t>WORKING</a:t>
            </a:r>
            <a:r>
              <a:rPr lang="en-US" sz="4000" dirty="0" smtClean="0">
                <a:solidFill>
                  <a:srgbClr val="FFFF00"/>
                </a:solidFill>
              </a:rPr>
              <a:t> LED MATRIX DISPLAY TO TAKE THIS CLASS!</a:t>
            </a:r>
            <a:br>
              <a:rPr lang="en-US" sz="4000" dirty="0" smtClean="0">
                <a:solidFill>
                  <a:srgbClr val="FFFF00"/>
                </a:solidFill>
              </a:rPr>
            </a:br>
            <a:r>
              <a:rPr lang="en-US" sz="4000" dirty="0" smtClean="0"/>
              <a:t/>
            </a:r>
            <a:br>
              <a:rPr lang="en-US" sz="4000" dirty="0" smtClean="0"/>
            </a:br>
            <a:r>
              <a:rPr lang="en-US" sz="3200" dirty="0" smtClean="0"/>
              <a:t>If displays are lost or damaged, replacements are $70 with 1-week lead time for replacement</a:t>
            </a:r>
            <a:r>
              <a:rPr lang="en-US" sz="4000" dirty="0" smtClean="0"/>
              <a:t/>
            </a:r>
            <a:br>
              <a:rPr lang="en-US" sz="4000" dirty="0" smtClean="0"/>
            </a:br>
            <a:endParaRPr lang="en-US" sz="2400" dirty="0"/>
          </a:p>
        </p:txBody>
      </p:sp>
    </p:spTree>
    <p:extLst>
      <p:ext uri="{BB962C8B-B14F-4D97-AF65-F5344CB8AC3E}">
        <p14:creationId xmlns:p14="http://schemas.microsoft.com/office/powerpoint/2010/main" val="40146589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563562"/>
          </a:xfrm>
        </p:spPr>
        <p:txBody>
          <a:bodyPr/>
          <a:lstStyle/>
          <a:p>
            <a:r>
              <a:rPr lang="en-US" sz="2800" dirty="0" smtClean="0"/>
              <a:t>Lesson Plan Overview</a:t>
            </a:r>
            <a:endParaRPr lang="en-US" sz="2800" dirty="0"/>
          </a:p>
        </p:txBody>
      </p:sp>
      <p:sp>
        <p:nvSpPr>
          <p:cNvPr id="3" name="Content Placeholder 2"/>
          <p:cNvSpPr>
            <a:spLocks noGrp="1"/>
          </p:cNvSpPr>
          <p:nvPr>
            <p:ph sz="half" idx="1"/>
          </p:nvPr>
        </p:nvSpPr>
        <p:spPr>
          <a:xfrm>
            <a:off x="228600" y="609600"/>
            <a:ext cx="4267200" cy="6096000"/>
          </a:xfrm>
        </p:spPr>
        <p:txBody>
          <a:bodyPr>
            <a:noAutofit/>
          </a:bodyPr>
          <a:lstStyle/>
          <a:p>
            <a:pPr marL="0" indent="0">
              <a:buNone/>
            </a:pPr>
            <a:r>
              <a:rPr lang="en-US" sz="1000" b="1" dirty="0"/>
              <a:t>Lesson </a:t>
            </a:r>
            <a:r>
              <a:rPr lang="en-US" sz="1000" b="1" dirty="0" smtClean="0"/>
              <a:t>1: 7Feb23 – Review, Addressing, and Pointers</a:t>
            </a:r>
            <a:endParaRPr lang="en-US" sz="1000" dirty="0"/>
          </a:p>
          <a:p>
            <a:pPr lvl="0"/>
            <a:r>
              <a:rPr lang="en-US" sz="900" dirty="0" smtClean="0"/>
              <a:t>Overview </a:t>
            </a:r>
            <a:r>
              <a:rPr lang="en-US" sz="900" dirty="0"/>
              <a:t>of lesson plan</a:t>
            </a:r>
          </a:p>
          <a:p>
            <a:pPr lvl="0"/>
            <a:r>
              <a:rPr lang="en-US" sz="900" dirty="0" smtClean="0"/>
              <a:t>Class Exercise: Validation of sketch uploading</a:t>
            </a:r>
          </a:p>
          <a:p>
            <a:pPr lvl="0"/>
            <a:r>
              <a:rPr lang="en-US" sz="900" dirty="0" smtClean="0"/>
              <a:t>Class Exercise: Validation of binary create and upload</a:t>
            </a:r>
          </a:p>
          <a:p>
            <a:pPr lvl="0"/>
            <a:r>
              <a:rPr lang="en-US" sz="900" dirty="0" smtClean="0"/>
              <a:t>More on the Preprocessor</a:t>
            </a:r>
          </a:p>
          <a:p>
            <a:pPr lvl="0"/>
            <a:r>
              <a:rPr lang="en-US" sz="900" dirty="0" smtClean="0"/>
              <a:t>Memory Organization and Variables</a:t>
            </a:r>
          </a:p>
          <a:p>
            <a:r>
              <a:rPr lang="en-US" sz="900" dirty="0" smtClean="0"/>
              <a:t>Review of addressing and pointers</a:t>
            </a:r>
            <a:endParaRPr lang="en-US" sz="900" dirty="0"/>
          </a:p>
          <a:p>
            <a:pPr lvl="0"/>
            <a:r>
              <a:rPr lang="en-US" sz="900" dirty="0"/>
              <a:t>Using pointers </a:t>
            </a:r>
            <a:r>
              <a:rPr lang="en-US" sz="900" dirty="0" smtClean="0"/>
              <a:t>to </a:t>
            </a:r>
            <a:r>
              <a:rPr lang="en-US" sz="900" dirty="0"/>
              <a:t>variables</a:t>
            </a:r>
          </a:p>
          <a:p>
            <a:r>
              <a:rPr lang="en-US" sz="900" dirty="0"/>
              <a:t>Declaring pointers in function </a:t>
            </a:r>
            <a:r>
              <a:rPr lang="en-US" sz="900" dirty="0" smtClean="0"/>
              <a:t>calls</a:t>
            </a:r>
            <a:endParaRPr lang="en-US" sz="900" dirty="0"/>
          </a:p>
          <a:p>
            <a:pPr lvl="0"/>
            <a:r>
              <a:rPr lang="en-US" sz="900" dirty="0" smtClean="0"/>
              <a:t>Call-by-value Function Calls</a:t>
            </a:r>
          </a:p>
          <a:p>
            <a:pPr lvl="0"/>
            <a:r>
              <a:rPr lang="en-US" sz="900" dirty="0" smtClean="0"/>
              <a:t>Call-by-reference Function Calls</a:t>
            </a:r>
          </a:p>
          <a:p>
            <a:pPr marL="0" indent="0">
              <a:buNone/>
            </a:pPr>
            <a:r>
              <a:rPr lang="en-US" sz="1000" b="1" dirty="0" smtClean="0"/>
              <a:t>Lesson 2: 14Feb23 </a:t>
            </a:r>
            <a:r>
              <a:rPr lang="en-US" sz="1000" b="1" dirty="0"/>
              <a:t>– </a:t>
            </a:r>
            <a:r>
              <a:rPr lang="en-US" sz="1000" b="1" dirty="0" smtClean="0"/>
              <a:t>More Gory Details</a:t>
            </a:r>
            <a:endParaRPr lang="en-US" sz="1000" dirty="0"/>
          </a:p>
          <a:p>
            <a:r>
              <a:rPr lang="en-US" sz="900" dirty="0" smtClean="0"/>
              <a:t>Class Exercise: Call-by-reference variables</a:t>
            </a:r>
          </a:p>
          <a:p>
            <a:r>
              <a:rPr lang="en-US" sz="900" dirty="0" smtClean="0"/>
              <a:t>Introduction </a:t>
            </a:r>
            <a:r>
              <a:rPr lang="en-US" sz="900" dirty="0"/>
              <a:t>to Complex Data </a:t>
            </a:r>
            <a:r>
              <a:rPr lang="en-US" sz="900" dirty="0" smtClean="0"/>
              <a:t>Structures</a:t>
            </a:r>
            <a:endParaRPr lang="en-US" sz="900" dirty="0"/>
          </a:p>
          <a:p>
            <a:pPr lvl="0"/>
            <a:r>
              <a:rPr lang="en-US" sz="900" dirty="0" smtClean="0"/>
              <a:t>Using complex data structures</a:t>
            </a:r>
          </a:p>
          <a:p>
            <a:pPr lvl="0"/>
            <a:r>
              <a:rPr lang="en-US" sz="900" dirty="0" smtClean="0"/>
              <a:t>Storage declarations and Arduino</a:t>
            </a:r>
            <a:endParaRPr lang="en-US" sz="1000" dirty="0" smtClean="0"/>
          </a:p>
          <a:p>
            <a:pPr marL="0" indent="0">
              <a:buNone/>
            </a:pPr>
            <a:r>
              <a:rPr lang="en-US" sz="1000" b="1" dirty="0"/>
              <a:t>Lesson </a:t>
            </a:r>
            <a:r>
              <a:rPr lang="en-US" sz="1000" b="1" dirty="0" smtClean="0"/>
              <a:t>3: 21Feb23 </a:t>
            </a:r>
            <a:r>
              <a:rPr lang="en-US" sz="1000" b="1" dirty="0"/>
              <a:t>– </a:t>
            </a:r>
            <a:r>
              <a:rPr lang="en-US" sz="1000" b="1" dirty="0" smtClean="0"/>
              <a:t>Fonts Redux</a:t>
            </a:r>
            <a:endParaRPr lang="en-US" sz="1000" dirty="0"/>
          </a:p>
          <a:p>
            <a:pPr lvl="0"/>
            <a:r>
              <a:rPr lang="en-US" sz="900" dirty="0" err="1" smtClean="0"/>
              <a:t>MD_Parola</a:t>
            </a:r>
            <a:r>
              <a:rPr lang="en-US" sz="900" dirty="0" smtClean="0"/>
              <a:t> library font usage review</a:t>
            </a:r>
          </a:p>
          <a:p>
            <a:pPr lvl="0"/>
            <a:r>
              <a:rPr lang="en-US" sz="900" dirty="0" smtClean="0"/>
              <a:t>The </a:t>
            </a:r>
            <a:r>
              <a:rPr lang="en-US" sz="900" dirty="0" err="1" smtClean="0"/>
              <a:t>MD_Parola</a:t>
            </a:r>
            <a:r>
              <a:rPr lang="en-US" sz="900" dirty="0" smtClean="0"/>
              <a:t> font format</a:t>
            </a:r>
          </a:p>
          <a:p>
            <a:pPr lvl="0"/>
            <a:r>
              <a:rPr lang="en-US" sz="900" dirty="0" smtClean="0"/>
              <a:t>Designing your own fonts</a:t>
            </a:r>
          </a:p>
          <a:p>
            <a:pPr lvl="0"/>
            <a:r>
              <a:rPr lang="en-US" sz="900" dirty="0" smtClean="0"/>
              <a:t>Declaring your own fonts</a:t>
            </a:r>
          </a:p>
          <a:p>
            <a:pPr lvl="0"/>
            <a:r>
              <a:rPr lang="en-US" sz="900" dirty="0" smtClean="0"/>
              <a:t>Using your own fonts with </a:t>
            </a:r>
            <a:r>
              <a:rPr lang="en-US" sz="900" dirty="0" err="1" smtClean="0"/>
              <a:t>MD_Parola</a:t>
            </a:r>
            <a:endParaRPr lang="en-US" sz="1000" b="1" dirty="0" smtClean="0"/>
          </a:p>
          <a:p>
            <a:pPr marL="0" indent="0">
              <a:buNone/>
            </a:pPr>
            <a:r>
              <a:rPr lang="en-US" sz="1000" b="1" dirty="0"/>
              <a:t>Lesson </a:t>
            </a:r>
            <a:r>
              <a:rPr lang="en-US" sz="1000" b="1" dirty="0" smtClean="0"/>
              <a:t>4: 28Feb23 </a:t>
            </a:r>
            <a:r>
              <a:rPr lang="en-US" sz="1000" b="1" dirty="0"/>
              <a:t>– </a:t>
            </a:r>
            <a:r>
              <a:rPr lang="en-US" sz="1000" b="1" dirty="0" smtClean="0"/>
              <a:t>Intro to Visual Studio Code</a:t>
            </a:r>
            <a:endParaRPr lang="en-US" sz="1000" dirty="0"/>
          </a:p>
          <a:p>
            <a:pPr lvl="0"/>
            <a:r>
              <a:rPr lang="en-US" sz="1000" dirty="0"/>
              <a:t>I</a:t>
            </a:r>
            <a:r>
              <a:rPr lang="en-US" sz="900" dirty="0"/>
              <a:t>ntroduction to </a:t>
            </a:r>
            <a:r>
              <a:rPr lang="en-US" sz="900" dirty="0" smtClean="0"/>
              <a:t>VSC</a:t>
            </a:r>
            <a:endParaRPr lang="en-US" sz="900" dirty="0"/>
          </a:p>
          <a:p>
            <a:pPr lvl="0"/>
            <a:r>
              <a:rPr lang="en-US" sz="900" dirty="0"/>
              <a:t>https://</a:t>
            </a:r>
            <a:r>
              <a:rPr lang="en-US" sz="900" dirty="0" smtClean="0"/>
              <a:t>code.visualstudio.com/docs/introvideos/overview</a:t>
            </a:r>
          </a:p>
          <a:p>
            <a:pPr lvl="0"/>
            <a:r>
              <a:rPr lang="en-US" sz="900" dirty="0" err="1" smtClean="0"/>
              <a:t>VSCode</a:t>
            </a:r>
            <a:r>
              <a:rPr lang="en-US" sz="900" dirty="0" smtClean="0"/>
              <a:t> Installation</a:t>
            </a:r>
          </a:p>
          <a:p>
            <a:pPr lvl="0"/>
            <a:r>
              <a:rPr lang="en-US" sz="900" dirty="0" err="1" smtClean="0"/>
              <a:t>VSCode</a:t>
            </a:r>
            <a:r>
              <a:rPr lang="en-US" sz="900" dirty="0" smtClean="0"/>
              <a:t> Integration with Arduino and ESP8266</a:t>
            </a:r>
            <a:endParaRPr lang="en-US" sz="1000" dirty="0" smtClean="0"/>
          </a:p>
          <a:p>
            <a:pPr marL="0" indent="0">
              <a:buNone/>
            </a:pPr>
            <a:r>
              <a:rPr lang="en-US" sz="1000" b="1" dirty="0" smtClean="0"/>
              <a:t>Lesson 5: 7Mar23 – Filesystems</a:t>
            </a:r>
            <a:endParaRPr lang="en-US" sz="1000" dirty="0"/>
          </a:p>
          <a:p>
            <a:pPr lvl="0"/>
            <a:r>
              <a:rPr lang="en-US" sz="900" dirty="0" smtClean="0"/>
              <a:t>Introduction to mass storage filesystems</a:t>
            </a:r>
            <a:endParaRPr lang="en-US" sz="900" dirty="0"/>
          </a:p>
          <a:p>
            <a:pPr lvl="0"/>
            <a:r>
              <a:rPr lang="en-US" sz="900" dirty="0" smtClean="0"/>
              <a:t>The SD FAT, FAT16, and  FAT32 filesystems</a:t>
            </a:r>
            <a:endParaRPr lang="en-US" sz="900" dirty="0"/>
          </a:p>
          <a:p>
            <a:pPr lvl="0"/>
            <a:r>
              <a:rPr lang="en-US" sz="900" dirty="0" smtClean="0"/>
              <a:t>The </a:t>
            </a:r>
            <a:r>
              <a:rPr lang="en-US" sz="900" dirty="0" err="1" smtClean="0"/>
              <a:t>exFAT</a:t>
            </a:r>
            <a:r>
              <a:rPr lang="en-US" sz="900" dirty="0" smtClean="0"/>
              <a:t> filesystem</a:t>
            </a:r>
            <a:endParaRPr lang="en-US" sz="900" dirty="0"/>
          </a:p>
          <a:p>
            <a:pPr lvl="0"/>
            <a:r>
              <a:rPr lang="en-US" sz="900" dirty="0" smtClean="0"/>
              <a:t>Introduction to SPIFFS</a:t>
            </a:r>
            <a:endParaRPr lang="en-US" sz="900" dirty="0"/>
          </a:p>
          <a:p>
            <a:pPr lvl="0"/>
            <a:r>
              <a:rPr lang="en-US" sz="900" dirty="0" smtClean="0"/>
              <a:t>Class Exercise: Using SPIFFS</a:t>
            </a:r>
            <a:endParaRPr lang="en-US" sz="1000" dirty="0" smtClean="0"/>
          </a:p>
        </p:txBody>
      </p:sp>
      <p:sp>
        <p:nvSpPr>
          <p:cNvPr id="4" name="Content Placeholder 3"/>
          <p:cNvSpPr>
            <a:spLocks noGrp="1"/>
          </p:cNvSpPr>
          <p:nvPr>
            <p:ph sz="half" idx="2"/>
          </p:nvPr>
        </p:nvSpPr>
        <p:spPr>
          <a:xfrm>
            <a:off x="4648200" y="609600"/>
            <a:ext cx="4038600" cy="5867400"/>
          </a:xfrm>
        </p:spPr>
        <p:txBody>
          <a:bodyPr>
            <a:noAutofit/>
          </a:bodyPr>
          <a:lstStyle/>
          <a:p>
            <a:pPr marL="0" indent="0">
              <a:buNone/>
            </a:pPr>
            <a:r>
              <a:rPr lang="en-US" sz="1050" b="1" dirty="0"/>
              <a:t>Lesson 6</a:t>
            </a:r>
            <a:r>
              <a:rPr lang="en-US" sz="1050" b="1" dirty="0" smtClean="0"/>
              <a:t>: 14Mar23 </a:t>
            </a:r>
            <a:r>
              <a:rPr lang="en-US" sz="1050" b="1" dirty="0"/>
              <a:t>– </a:t>
            </a:r>
            <a:r>
              <a:rPr lang="en-US" sz="1050" b="1" dirty="0" err="1"/>
              <a:t>WiFi</a:t>
            </a:r>
            <a:endParaRPr lang="en-US" sz="1050" dirty="0"/>
          </a:p>
          <a:p>
            <a:pPr lvl="0"/>
            <a:r>
              <a:rPr lang="en-US" sz="900" dirty="0"/>
              <a:t>Review of </a:t>
            </a:r>
            <a:r>
              <a:rPr lang="en-US" sz="900" dirty="0" err="1"/>
              <a:t>WiFi</a:t>
            </a:r>
            <a:r>
              <a:rPr lang="en-US" sz="900" dirty="0"/>
              <a:t> </a:t>
            </a:r>
            <a:r>
              <a:rPr lang="en-US" sz="900" dirty="0" smtClean="0"/>
              <a:t>technology (but no gory details)</a:t>
            </a:r>
            <a:endParaRPr lang="en-US" sz="900" dirty="0"/>
          </a:p>
          <a:p>
            <a:pPr lvl="0"/>
            <a:r>
              <a:rPr lang="en-US" sz="900" dirty="0"/>
              <a:t>Class Exercise: Review of </a:t>
            </a:r>
            <a:r>
              <a:rPr lang="en-US" sz="900" dirty="0" err="1"/>
              <a:t>WiFi</a:t>
            </a:r>
            <a:r>
              <a:rPr lang="en-US" sz="900" dirty="0"/>
              <a:t> </a:t>
            </a:r>
            <a:r>
              <a:rPr lang="en-US" sz="900" i="1" dirty="0"/>
              <a:t>access</a:t>
            </a:r>
            <a:r>
              <a:rPr lang="en-US" sz="900" dirty="0"/>
              <a:t> with </a:t>
            </a:r>
            <a:r>
              <a:rPr lang="en-US" sz="900" dirty="0" err="1" smtClean="0"/>
              <a:t>WiFi</a:t>
            </a:r>
            <a:r>
              <a:rPr lang="en-US" sz="900" dirty="0" smtClean="0"/>
              <a:t> Manager</a:t>
            </a:r>
            <a:endParaRPr lang="en-US" sz="900" dirty="0"/>
          </a:p>
          <a:p>
            <a:pPr lvl="0"/>
            <a:r>
              <a:rPr lang="en-US" sz="900" dirty="0"/>
              <a:t>Creating access points with ESP8266</a:t>
            </a:r>
          </a:p>
          <a:p>
            <a:pPr lvl="0"/>
            <a:r>
              <a:rPr lang="en-US" sz="900" dirty="0"/>
              <a:t>Class Exercise: </a:t>
            </a:r>
            <a:r>
              <a:rPr lang="en-US" sz="900" dirty="0" smtClean="0"/>
              <a:t>Creating </a:t>
            </a:r>
            <a:r>
              <a:rPr lang="en-US" sz="900" dirty="0"/>
              <a:t>an access point</a:t>
            </a:r>
          </a:p>
          <a:p>
            <a:pPr marL="0" indent="0">
              <a:buNone/>
            </a:pPr>
            <a:r>
              <a:rPr lang="en-US" sz="1050" b="1" dirty="0" smtClean="0"/>
              <a:t>Lesson 7: 21Mar23 </a:t>
            </a:r>
            <a:r>
              <a:rPr lang="en-US" sz="1050" b="1" dirty="0"/>
              <a:t>– Web Technology</a:t>
            </a:r>
            <a:endParaRPr lang="en-US" sz="1050" dirty="0"/>
          </a:p>
          <a:p>
            <a:pPr lvl="0"/>
            <a:r>
              <a:rPr lang="en-US" sz="900" dirty="0"/>
              <a:t>Introduction to HTML</a:t>
            </a:r>
          </a:p>
          <a:p>
            <a:pPr lvl="0"/>
            <a:r>
              <a:rPr lang="en-US" sz="900" dirty="0"/>
              <a:t>Web server and client architecture</a:t>
            </a:r>
          </a:p>
          <a:p>
            <a:pPr lvl="0"/>
            <a:r>
              <a:rPr lang="en-US" sz="900" dirty="0"/>
              <a:t>Creating web servers with ESP8266</a:t>
            </a:r>
          </a:p>
          <a:p>
            <a:pPr lvl="0"/>
            <a:r>
              <a:rPr lang="en-US" sz="900" dirty="0"/>
              <a:t>Class Exercise: </a:t>
            </a:r>
            <a:r>
              <a:rPr lang="en-US" sz="900" dirty="0" smtClean="0"/>
              <a:t>A </a:t>
            </a:r>
            <a:r>
              <a:rPr lang="en-US" sz="900" dirty="0"/>
              <a:t>basic web server for time and </a:t>
            </a:r>
            <a:r>
              <a:rPr lang="en-US" sz="900" dirty="0" smtClean="0"/>
              <a:t>temperature</a:t>
            </a:r>
          </a:p>
          <a:p>
            <a:pPr marL="0" indent="0">
              <a:buNone/>
            </a:pPr>
            <a:r>
              <a:rPr lang="en-US" sz="1050" b="1" dirty="0" smtClean="0"/>
              <a:t>Lesson 8: 28Mar23 </a:t>
            </a:r>
            <a:r>
              <a:rPr lang="en-US" sz="1050" b="1" dirty="0"/>
              <a:t>– </a:t>
            </a:r>
            <a:r>
              <a:rPr lang="en-US" sz="1050" b="1" dirty="0" smtClean="0"/>
              <a:t>Arduino Web Services</a:t>
            </a:r>
            <a:endParaRPr lang="en-US" sz="1050" b="1" dirty="0"/>
          </a:p>
          <a:p>
            <a:r>
              <a:rPr lang="en-US" sz="900" dirty="0" smtClean="0"/>
              <a:t>Storing web pages using SPIFFS</a:t>
            </a:r>
            <a:endParaRPr lang="en-US" sz="900" dirty="0"/>
          </a:p>
          <a:p>
            <a:r>
              <a:rPr lang="en-US" sz="900" dirty="0" smtClean="0"/>
              <a:t>HTML forms</a:t>
            </a:r>
            <a:endParaRPr lang="en-US" sz="900" dirty="0"/>
          </a:p>
          <a:p>
            <a:r>
              <a:rPr lang="en-US" sz="900" dirty="0" smtClean="0"/>
              <a:t>Form processing with Arduino</a:t>
            </a:r>
          </a:p>
          <a:p>
            <a:r>
              <a:rPr lang="en-US" sz="900" dirty="0" smtClean="0"/>
              <a:t>Class Exercise: Displaying text entered on a web page</a:t>
            </a:r>
          </a:p>
          <a:p>
            <a:r>
              <a:rPr lang="en-US" sz="900" dirty="0" smtClean="0"/>
              <a:t>Obtaining weather information from the Internet</a:t>
            </a:r>
          </a:p>
          <a:p>
            <a:r>
              <a:rPr lang="en-US" sz="900" dirty="0" smtClean="0"/>
              <a:t>Class Exercise: Displaying weather information</a:t>
            </a:r>
            <a:endParaRPr lang="en-US" sz="900" dirty="0"/>
          </a:p>
          <a:p>
            <a:pPr marL="0" indent="0">
              <a:buNone/>
            </a:pPr>
            <a:r>
              <a:rPr lang="en-US" sz="1050" b="1" dirty="0"/>
              <a:t>Lesson 9</a:t>
            </a:r>
            <a:r>
              <a:rPr lang="en-US" sz="1050" b="1" dirty="0" smtClean="0"/>
              <a:t>: 4Apr23 </a:t>
            </a:r>
            <a:r>
              <a:rPr lang="en-US" sz="1050" b="1" dirty="0"/>
              <a:t>– </a:t>
            </a:r>
            <a:r>
              <a:rPr lang="en-US" sz="1050" b="1" dirty="0" err="1" smtClean="0"/>
              <a:t>IoT</a:t>
            </a:r>
            <a:r>
              <a:rPr lang="en-US" sz="1050" b="1" dirty="0" smtClean="0"/>
              <a:t> Messaging and MQTT</a:t>
            </a:r>
            <a:endParaRPr lang="en-US" sz="1050" b="1" dirty="0"/>
          </a:p>
          <a:p>
            <a:r>
              <a:rPr lang="en-US" sz="900" dirty="0" smtClean="0"/>
              <a:t>Introduction to </a:t>
            </a:r>
            <a:r>
              <a:rPr lang="en-US" sz="900" dirty="0" err="1" smtClean="0"/>
              <a:t>IoT</a:t>
            </a:r>
            <a:r>
              <a:rPr lang="en-US" sz="900" dirty="0" smtClean="0"/>
              <a:t> network messaging and MQTT</a:t>
            </a:r>
            <a:endParaRPr lang="en-US" sz="900" dirty="0"/>
          </a:p>
          <a:p>
            <a:r>
              <a:rPr lang="en-US" sz="900" dirty="0" smtClean="0"/>
              <a:t>Subscribing to an MQTT service</a:t>
            </a:r>
            <a:endParaRPr lang="en-US" sz="900" dirty="0"/>
          </a:p>
          <a:p>
            <a:r>
              <a:rPr lang="en-US" sz="900" dirty="0" smtClean="0"/>
              <a:t>Publishing to an MQTT service</a:t>
            </a:r>
            <a:endParaRPr lang="en-US" sz="900" dirty="0"/>
          </a:p>
          <a:p>
            <a:r>
              <a:rPr lang="en-US" sz="900" dirty="0" smtClean="0"/>
              <a:t>Class Exercise: Using MQTT and </a:t>
            </a:r>
            <a:r>
              <a:rPr lang="en-US" sz="900" dirty="0" err="1" smtClean="0"/>
              <a:t>WiFi</a:t>
            </a:r>
            <a:endParaRPr lang="en-US" sz="900" dirty="0" smtClean="0"/>
          </a:p>
          <a:p>
            <a:pPr marL="0" indent="0">
              <a:buNone/>
            </a:pPr>
            <a:r>
              <a:rPr lang="en-US" sz="1050" b="1" dirty="0" smtClean="0"/>
              <a:t>Lesson 10:11Apr23 </a:t>
            </a:r>
            <a:r>
              <a:rPr lang="en-US" sz="1050" b="1" dirty="0"/>
              <a:t>– </a:t>
            </a:r>
            <a:r>
              <a:rPr lang="en-US" sz="1050" b="1" dirty="0" smtClean="0"/>
              <a:t>Version control and </a:t>
            </a:r>
            <a:r>
              <a:rPr lang="en-US" sz="1050" b="1" dirty="0" err="1" smtClean="0"/>
              <a:t>Git</a:t>
            </a:r>
            <a:endParaRPr lang="en-US" sz="1050" dirty="0"/>
          </a:p>
          <a:p>
            <a:pPr lvl="0"/>
            <a:r>
              <a:rPr lang="en-US" sz="900" dirty="0"/>
              <a:t>The </a:t>
            </a:r>
            <a:r>
              <a:rPr lang="en-US" sz="900" dirty="0" smtClean="0"/>
              <a:t>need for document version control</a:t>
            </a:r>
            <a:endParaRPr lang="en-US" sz="900" dirty="0"/>
          </a:p>
          <a:p>
            <a:pPr lvl="0"/>
            <a:r>
              <a:rPr lang="en-US" sz="900" dirty="0" smtClean="0"/>
              <a:t>The </a:t>
            </a:r>
            <a:r>
              <a:rPr lang="en-US" sz="900" dirty="0" err="1" smtClean="0"/>
              <a:t>Git</a:t>
            </a:r>
            <a:r>
              <a:rPr lang="en-US" sz="900" dirty="0" smtClean="0"/>
              <a:t> version control system</a:t>
            </a:r>
            <a:endParaRPr lang="en-US" sz="900" dirty="0"/>
          </a:p>
          <a:p>
            <a:pPr lvl="0"/>
            <a:r>
              <a:rPr lang="en-US" sz="900" dirty="0" smtClean="0"/>
              <a:t>Installing </a:t>
            </a:r>
            <a:r>
              <a:rPr lang="en-US" sz="900" dirty="0" err="1" smtClean="0"/>
              <a:t>Git</a:t>
            </a:r>
            <a:endParaRPr lang="en-US" sz="900" dirty="0"/>
          </a:p>
          <a:p>
            <a:pPr lvl="0"/>
            <a:r>
              <a:rPr lang="en-US" sz="900" dirty="0" smtClean="0"/>
              <a:t>Using </a:t>
            </a:r>
            <a:r>
              <a:rPr lang="en-US" sz="900" dirty="0" err="1" smtClean="0"/>
              <a:t>Git</a:t>
            </a:r>
            <a:endParaRPr lang="en-US" sz="900" dirty="0"/>
          </a:p>
          <a:p>
            <a:pPr lvl="0"/>
            <a:r>
              <a:rPr lang="en-US" sz="900" dirty="0" smtClean="0"/>
              <a:t>Introduction to </a:t>
            </a:r>
            <a:r>
              <a:rPr lang="en-US" sz="900" dirty="0" err="1" smtClean="0"/>
              <a:t>Github</a:t>
            </a:r>
            <a:endParaRPr lang="en-US" sz="900" dirty="0" smtClean="0"/>
          </a:p>
          <a:p>
            <a:pPr lvl="0"/>
            <a:r>
              <a:rPr lang="en-US" sz="900" dirty="0" smtClean="0"/>
              <a:t>Using </a:t>
            </a:r>
            <a:r>
              <a:rPr lang="en-US" sz="900" dirty="0" err="1" smtClean="0"/>
              <a:t>Github</a:t>
            </a:r>
            <a:endParaRPr lang="en-US" sz="900" dirty="0" smtClean="0"/>
          </a:p>
          <a:p>
            <a:pPr lvl="0"/>
            <a:r>
              <a:rPr lang="en-US" sz="900" dirty="0" smtClean="0"/>
              <a:t>Class Exercise: Signing up for a </a:t>
            </a:r>
            <a:r>
              <a:rPr lang="en-US" sz="900" dirty="0" err="1" smtClean="0"/>
              <a:t>Github</a:t>
            </a:r>
            <a:r>
              <a:rPr lang="en-US" sz="900" dirty="0" smtClean="0"/>
              <a:t> account</a:t>
            </a:r>
          </a:p>
          <a:p>
            <a:pPr marL="0" indent="0">
              <a:buNone/>
            </a:pPr>
            <a:r>
              <a:rPr lang="en-US" sz="1050" b="1" dirty="0"/>
              <a:t>Lesson </a:t>
            </a:r>
            <a:r>
              <a:rPr lang="en-US" sz="1050" b="1" dirty="0" smtClean="0"/>
              <a:t>11:18Apr23 </a:t>
            </a:r>
            <a:r>
              <a:rPr lang="en-US" sz="1050" b="1" dirty="0"/>
              <a:t>– Using VSC</a:t>
            </a:r>
            <a:endParaRPr lang="en-US" sz="1050" dirty="0"/>
          </a:p>
          <a:p>
            <a:pPr lvl="0"/>
            <a:r>
              <a:rPr lang="en-US" sz="900" dirty="0"/>
              <a:t>VSC plugin review</a:t>
            </a:r>
          </a:p>
          <a:p>
            <a:pPr lvl="0"/>
            <a:r>
              <a:rPr lang="en-US" sz="900" dirty="0"/>
              <a:t>Using VSC with Arduino</a:t>
            </a:r>
          </a:p>
          <a:p>
            <a:pPr lvl="0"/>
            <a:r>
              <a:rPr lang="en-US" sz="900" dirty="0" smtClean="0"/>
              <a:t>Using VSC with </a:t>
            </a:r>
            <a:r>
              <a:rPr lang="en-US" sz="900" dirty="0" err="1" smtClean="0"/>
              <a:t>Git</a:t>
            </a:r>
            <a:endParaRPr lang="en-US" sz="700" dirty="0"/>
          </a:p>
        </p:txBody>
      </p:sp>
    </p:spTree>
    <p:extLst>
      <p:ext uri="{BB962C8B-B14F-4D97-AF65-F5344CB8AC3E}">
        <p14:creationId xmlns:p14="http://schemas.microsoft.com/office/powerpoint/2010/main" val="3835743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Arrow Connector 48"/>
          <p:cNvCxnSpPr/>
          <p:nvPr/>
        </p:nvCxnSpPr>
        <p:spPr>
          <a:xfrm>
            <a:off x="4572000" y="3379351"/>
            <a:ext cx="0" cy="1040249"/>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3547614" y="2689993"/>
            <a:ext cx="948186" cy="258471"/>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cxnSp>
        <p:nvCxnSpPr>
          <p:cNvPr id="9" name="Elbow Connector 8"/>
          <p:cNvCxnSpPr/>
          <p:nvPr/>
        </p:nvCxnSpPr>
        <p:spPr>
          <a:xfrm rot="10800000" flipV="1">
            <a:off x="3505200" y="3230601"/>
            <a:ext cx="1143000" cy="1135318"/>
          </a:xfrm>
          <a:prstGeom prst="bentConnector3">
            <a:avLst>
              <a:gd name="adj1" fmla="val 50000"/>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46038"/>
            <a:ext cx="8229600" cy="411162"/>
          </a:xfrm>
        </p:spPr>
        <p:txBody>
          <a:bodyPr/>
          <a:lstStyle/>
          <a:p>
            <a:r>
              <a:rPr lang="en-US" sz="2800" dirty="0" smtClean="0"/>
              <a:t>Flash Drive Contents Reminder</a:t>
            </a:r>
            <a:endParaRPr lang="en-US" sz="2800" dirty="0"/>
          </a:p>
        </p:txBody>
      </p:sp>
      <p:sp>
        <p:nvSpPr>
          <p:cNvPr id="5" name="TextBox 4"/>
          <p:cNvSpPr txBox="1"/>
          <p:nvPr/>
        </p:nvSpPr>
        <p:spPr>
          <a:xfrm>
            <a:off x="76200" y="457200"/>
            <a:ext cx="4572000" cy="1969770"/>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When I update parts of your flash drives, you can either </a:t>
            </a:r>
            <a:r>
              <a:rPr lang="en-US" sz="1400" i="1" dirty="0" smtClean="0">
                <a:solidFill>
                  <a:schemeClr val="bg1"/>
                </a:solidFill>
                <a:latin typeface="Arial" panose="020B0604020202020204" pitchFamily="34" charset="0"/>
                <a:cs typeface="Arial" panose="020B0604020202020204" pitchFamily="34" charset="0"/>
              </a:rPr>
              <a:t>recopy the entire section</a:t>
            </a:r>
            <a:r>
              <a:rPr lang="en-US" sz="1400" dirty="0" smtClean="0">
                <a:solidFill>
                  <a:schemeClr val="bg1"/>
                </a:solidFill>
                <a:latin typeface="Arial" panose="020B0604020202020204" pitchFamily="34" charset="0"/>
                <a:cs typeface="Arial" panose="020B0604020202020204" pitchFamily="34" charset="0"/>
              </a:rPr>
              <a:t>, or </a:t>
            </a:r>
            <a:r>
              <a:rPr lang="en-US" sz="1400" i="1" dirty="0" smtClean="0">
                <a:solidFill>
                  <a:schemeClr val="bg1"/>
                </a:solidFill>
                <a:latin typeface="Arial" panose="020B0604020202020204" pitchFamily="34" charset="0"/>
                <a:cs typeface="Arial" panose="020B0604020202020204" pitchFamily="34" charset="0"/>
              </a:rPr>
              <a:t>just copy the updated part</a:t>
            </a:r>
            <a:r>
              <a:rPr lang="en-US" sz="1400" dirty="0" smtClean="0">
                <a:solidFill>
                  <a:schemeClr val="bg1"/>
                </a:solidFill>
                <a:latin typeface="Arial" panose="020B0604020202020204" pitchFamily="34" charset="0"/>
                <a:cs typeface="Arial" panose="020B0604020202020204" pitchFamily="34" charset="0"/>
              </a:rPr>
              <a:t>.</a:t>
            </a: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However, </a:t>
            </a:r>
            <a:r>
              <a:rPr lang="en-US" sz="1400" b="1" dirty="0" smtClean="0">
                <a:solidFill>
                  <a:schemeClr val="bg1"/>
                </a:solidFill>
                <a:latin typeface="Arial" panose="020B0604020202020204" pitchFamily="34" charset="0"/>
                <a:cs typeface="Arial" panose="020B0604020202020204" pitchFamily="34" charset="0"/>
              </a:rPr>
              <a:t>you will need to explicitly copy any new files so that they are locally accessible on your laptops</a:t>
            </a: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Copying just </a:t>
            </a:r>
            <a:r>
              <a:rPr lang="en-US" sz="1400" i="1" dirty="0" smtClean="0">
                <a:solidFill>
                  <a:schemeClr val="bg1"/>
                </a:solidFill>
                <a:latin typeface="Arial" panose="020B0604020202020204" pitchFamily="34" charset="0"/>
                <a:cs typeface="Arial" panose="020B0604020202020204" pitchFamily="34" charset="0"/>
              </a:rPr>
              <a:t>lesson</a:t>
            </a:r>
            <a:r>
              <a:rPr lang="en-US" sz="1400" dirty="0" smtClean="0">
                <a:solidFill>
                  <a:schemeClr val="bg1"/>
                </a:solidFill>
                <a:latin typeface="Arial" panose="020B0604020202020204" pitchFamily="34" charset="0"/>
                <a:cs typeface="Arial" panose="020B0604020202020204" pitchFamily="34" charset="0"/>
              </a:rPr>
              <a:t> files will– wait for it!– </a:t>
            </a:r>
            <a:r>
              <a:rPr lang="en-US" sz="1400" i="1" dirty="0" smtClean="0">
                <a:solidFill>
                  <a:schemeClr val="bg1"/>
                </a:solidFill>
                <a:latin typeface="Arial" panose="020B0604020202020204" pitchFamily="34" charset="0"/>
                <a:cs typeface="Arial" panose="020B0604020202020204" pitchFamily="34" charset="0"/>
              </a:rPr>
              <a:t>copy only the lesson files. </a:t>
            </a:r>
            <a:endParaRPr lang="en-US" sz="1400" i="1" dirty="0">
              <a:solidFill>
                <a:schemeClr val="bg1"/>
              </a:solidFill>
              <a:latin typeface="Arial" panose="020B0604020202020204" pitchFamily="34" charset="0"/>
              <a:cs typeface="Arial" panose="020B0604020202020204" pitchFamily="34" charset="0"/>
            </a:endParaRPr>
          </a:p>
        </p:txBody>
      </p:sp>
      <p:pic>
        <p:nvPicPr>
          <p:cNvPr id="103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198" y="5555362"/>
            <a:ext cx="918002" cy="1207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itle 1"/>
          <p:cNvSpPr txBox="1">
            <a:spLocks/>
          </p:cNvSpPr>
          <p:nvPr/>
        </p:nvSpPr>
        <p:spPr>
          <a:xfrm>
            <a:off x="5010456" y="1805790"/>
            <a:ext cx="3148760" cy="411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2800" dirty="0" smtClean="0">
                <a:solidFill>
                  <a:srgbClr val="00FFFF"/>
                </a:solidFill>
              </a:rPr>
              <a:t>FLASH DRIVE</a:t>
            </a:r>
            <a:endParaRPr lang="en-US" sz="2800" dirty="0">
              <a:solidFill>
                <a:srgbClr val="00FFFF"/>
              </a:solidFill>
            </a:endParaRPr>
          </a:p>
        </p:txBody>
      </p:sp>
      <p:sp>
        <p:nvSpPr>
          <p:cNvPr id="17" name="TextBox 16"/>
          <p:cNvSpPr txBox="1"/>
          <p:nvPr/>
        </p:nvSpPr>
        <p:spPr>
          <a:xfrm>
            <a:off x="4267200" y="2209800"/>
            <a:ext cx="4572000" cy="1169551"/>
          </a:xfrm>
          <a:prstGeom prst="rect">
            <a:avLst/>
          </a:prstGeom>
          <a:solidFill>
            <a:srgbClr val="002060"/>
          </a:solidFill>
          <a:ln w="38100">
            <a:solidFill>
              <a:srgbClr val="00FFFF"/>
            </a:solidFill>
          </a:ln>
        </p:spPr>
        <p:txBody>
          <a:bodyPr wrap="square" rtlCol="0">
            <a:spAutoFit/>
          </a:bodyPr>
          <a:lstStyle/>
          <a:p>
            <a:pPr marL="285750" indent="-285750">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Archive–</a:t>
            </a:r>
            <a:r>
              <a:rPr lang="en-US" sz="1400" dirty="0" err="1" smtClean="0">
                <a:solidFill>
                  <a:schemeClr val="bg1"/>
                </a:solidFill>
                <a:latin typeface="Arial" panose="020B0604020202020204" pitchFamily="34" charset="0"/>
                <a:cs typeface="Arial" panose="020B0604020202020204" pitchFamily="34" charset="0"/>
              </a:rPr>
              <a:t>BasicProgrammingWith</a:t>
            </a:r>
            <a:r>
              <a:rPr lang="en-US" sz="1400" dirty="0" smtClean="0">
                <a:solidFill>
                  <a:schemeClr val="bg1"/>
                </a:solidFill>
                <a:latin typeface="Arial" panose="020B0604020202020204" pitchFamily="34" charset="0"/>
                <a:cs typeface="Arial" panose="020B0604020202020204" pitchFamily="34" charset="0"/>
              </a:rPr>
              <a:t> Arduino-Fall2022</a:t>
            </a:r>
            <a:endParaRPr lang="en-US" sz="1400" i="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Archive-IntroductionToArduino-Spring2022</a:t>
            </a:r>
          </a:p>
          <a:p>
            <a:pPr marL="285750" indent="-285750">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IntermediateProgramming</a:t>
            </a:r>
            <a:r>
              <a:rPr lang="en-US" sz="1400" dirty="0" smtClean="0">
                <a:solidFill>
                  <a:schemeClr val="bg1"/>
                </a:solidFill>
                <a:latin typeface="Arial" panose="020B0604020202020204" pitchFamily="34" charset="0"/>
                <a:cs typeface="Arial" panose="020B0604020202020204" pitchFamily="34" charset="0"/>
              </a:rPr>
              <a:t>-Software</a:t>
            </a:r>
          </a:p>
          <a:p>
            <a:pPr marL="285750" indent="-285750">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IntermediateProgramming</a:t>
            </a:r>
            <a:r>
              <a:rPr lang="en-US" sz="1400" dirty="0" smtClean="0">
                <a:solidFill>
                  <a:schemeClr val="bg1"/>
                </a:solidFill>
                <a:latin typeface="Arial" panose="020B0604020202020204" pitchFamily="34" charset="0"/>
                <a:cs typeface="Arial" panose="020B0604020202020204" pitchFamily="34" charset="0"/>
              </a:rPr>
              <a:t>-Lessons</a:t>
            </a:r>
          </a:p>
          <a:p>
            <a:pPr marL="285750" indent="-285750">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IntermediateProgramming</a:t>
            </a:r>
            <a:r>
              <a:rPr lang="en-US" sz="1400" dirty="0" smtClean="0">
                <a:solidFill>
                  <a:schemeClr val="bg1"/>
                </a:solidFill>
                <a:latin typeface="Arial" panose="020B0604020202020204" pitchFamily="34" charset="0"/>
                <a:cs typeface="Arial" panose="020B0604020202020204" pitchFamily="34" charset="0"/>
              </a:rPr>
              <a:t>-Documentation</a:t>
            </a:r>
          </a:p>
        </p:txBody>
      </p:sp>
      <p:sp>
        <p:nvSpPr>
          <p:cNvPr id="18" name="TextBox 17"/>
          <p:cNvSpPr txBox="1"/>
          <p:nvPr/>
        </p:nvSpPr>
        <p:spPr>
          <a:xfrm>
            <a:off x="304800" y="4495800"/>
            <a:ext cx="3429000" cy="769441"/>
          </a:xfrm>
          <a:prstGeom prst="rect">
            <a:avLst/>
          </a:prstGeom>
          <a:noFill/>
          <a:ln w="19050">
            <a:solidFill>
              <a:srgbClr val="00FFFF"/>
            </a:solidFill>
          </a:ln>
        </p:spPr>
        <p:txBody>
          <a:bodyPr wrap="square" rtlCol="0">
            <a:spAutoFit/>
          </a:bodyPr>
          <a:lstStyle/>
          <a:p>
            <a:pPr marL="285750" indent="-285750">
              <a:buFont typeface="Arial" panose="020B0604020202020204" pitchFamily="34" charset="0"/>
              <a:buChar char="•"/>
            </a:pPr>
            <a:r>
              <a:rPr lang="en-US" sz="1100" dirty="0" smtClean="0">
                <a:solidFill>
                  <a:schemeClr val="bg1"/>
                </a:solidFill>
                <a:latin typeface="Arial" panose="020B0604020202020204" pitchFamily="34" charset="0"/>
                <a:cs typeface="Arial" panose="020B0604020202020204" pitchFamily="34" charset="0"/>
              </a:rPr>
              <a:t>IntermediateProgramming-Lesson1</a:t>
            </a:r>
            <a:endParaRPr lang="en-US" sz="1100" i="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dirty="0" smtClean="0">
                <a:solidFill>
                  <a:schemeClr val="bg1"/>
                </a:solidFill>
                <a:latin typeface="Arial" panose="020B0604020202020204" pitchFamily="34" charset="0"/>
                <a:cs typeface="Arial" panose="020B0604020202020204" pitchFamily="34" charset="0"/>
              </a:rPr>
              <a:t>IntermediateProgramming-Lesson2</a:t>
            </a:r>
          </a:p>
          <a:p>
            <a:pPr marL="285750" indent="-285750">
              <a:buFont typeface="Arial" panose="020B0604020202020204" pitchFamily="34" charset="0"/>
              <a:buChar char="•"/>
            </a:pPr>
            <a:r>
              <a:rPr lang="en-US" sz="1100" dirty="0" smtClean="0">
                <a:solidFill>
                  <a:schemeClr val="bg1"/>
                </a:solidFill>
                <a:latin typeface="Arial" panose="020B0604020202020204" pitchFamily="34" charset="0"/>
                <a:cs typeface="Arial" panose="020B0604020202020204" pitchFamily="34" charset="0"/>
              </a:rPr>
              <a:t>IntermediateProgramming-Lesson3</a:t>
            </a:r>
          </a:p>
          <a:p>
            <a:pPr marL="285750" indent="-285750">
              <a:buFont typeface="Arial" panose="020B0604020202020204" pitchFamily="34" charset="0"/>
              <a:buChar char="•"/>
            </a:pPr>
            <a:r>
              <a:rPr lang="en-US" sz="1100" dirty="0" smtClean="0">
                <a:solidFill>
                  <a:srgbClr val="FF0000"/>
                </a:solidFill>
                <a:latin typeface="Arial" panose="020B0604020202020204" pitchFamily="34" charset="0"/>
                <a:cs typeface="Arial" panose="020B0604020202020204" pitchFamily="34" charset="0"/>
              </a:rPr>
              <a:t>IntermediateProgramming-Lesson4</a:t>
            </a:r>
            <a:endParaRPr lang="en-US" sz="1100" dirty="0">
              <a:solidFill>
                <a:srgbClr val="FF0000"/>
              </a:solidFill>
              <a:latin typeface="Arial" panose="020B0604020202020204" pitchFamily="34" charset="0"/>
              <a:cs typeface="Arial" panose="020B0604020202020204" pitchFamily="34" charset="0"/>
            </a:endParaRPr>
          </a:p>
        </p:txBody>
      </p:sp>
      <p:sp>
        <p:nvSpPr>
          <p:cNvPr id="19" name="TextBox 18"/>
          <p:cNvSpPr txBox="1"/>
          <p:nvPr/>
        </p:nvSpPr>
        <p:spPr>
          <a:xfrm>
            <a:off x="304800" y="2819400"/>
            <a:ext cx="3429000" cy="1369606"/>
          </a:xfrm>
          <a:prstGeom prst="rect">
            <a:avLst/>
          </a:prstGeom>
          <a:noFill/>
          <a:ln w="19050">
            <a:solidFill>
              <a:srgbClr val="00FFFF"/>
            </a:solidFill>
          </a:ln>
        </p:spPr>
        <p:txBody>
          <a:bodyPr wrap="square" rtlCol="0">
            <a:spAutoFit/>
          </a:bodyPr>
          <a:lstStyle/>
          <a:p>
            <a:pPr marL="285750" indent="-285750">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Kubuntu</a:t>
            </a:r>
            <a:endParaRPr lang="en-US" sz="1400" dirty="0" smtClean="0">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100" i="1" dirty="0" smtClean="0">
                <a:solidFill>
                  <a:srgbClr val="FF0000"/>
                </a:solidFill>
                <a:latin typeface="Arial" panose="020B0604020202020204" pitchFamily="34" charset="0"/>
                <a:cs typeface="Arial" panose="020B0604020202020204" pitchFamily="34" charset="0"/>
              </a:rPr>
              <a:t>code_1.75.0-1675266613_amd64.deb</a:t>
            </a:r>
          </a:p>
          <a:p>
            <a:pPr marL="742950" lvl="1" indent="-285750">
              <a:buFont typeface="Arial" panose="020B0604020202020204" pitchFamily="34" charset="0"/>
              <a:buChar char="•"/>
            </a:pPr>
            <a:r>
              <a:rPr lang="en-US" sz="1100" dirty="0">
                <a:solidFill>
                  <a:srgbClr val="FF0000"/>
                </a:solidFill>
                <a:latin typeface="Arial" panose="020B0604020202020204" pitchFamily="34" charset="0"/>
                <a:cs typeface="Arial" panose="020B0604020202020204" pitchFamily="34" charset="0"/>
              </a:rPr>
              <a:t>arduino-ide_2.0.4_Linux_64bit</a:t>
            </a:r>
            <a:endParaRPr lang="en-US" sz="11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Windows</a:t>
            </a:r>
          </a:p>
          <a:p>
            <a:pPr marL="742950" lvl="2" indent="-285750">
              <a:buFont typeface="Arial" panose="020B0604020202020204" pitchFamily="34" charset="0"/>
              <a:buChar char="•"/>
            </a:pPr>
            <a:r>
              <a:rPr lang="en-US" sz="1100" i="1" dirty="0" smtClean="0">
                <a:solidFill>
                  <a:srgbClr val="FF0000"/>
                </a:solidFill>
                <a:latin typeface="Arial" panose="020B0604020202020204" pitchFamily="34" charset="0"/>
                <a:cs typeface="Arial" panose="020B0604020202020204" pitchFamily="34" charset="0"/>
              </a:rPr>
              <a:t>VSCodeSetup-x64-1.75.0.exe</a:t>
            </a:r>
            <a:endParaRPr lang="en-US" sz="1100" i="1" dirty="0">
              <a:solidFill>
                <a:srgbClr val="FF0000"/>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100" i="1" dirty="0" smtClean="0">
                <a:solidFill>
                  <a:srgbClr val="FF0000"/>
                </a:solidFill>
                <a:latin typeface="Arial" panose="020B0604020202020204" pitchFamily="34" charset="0"/>
                <a:cs typeface="Arial" panose="020B0604020202020204" pitchFamily="34" charset="0"/>
              </a:rPr>
              <a:t>VSCodeUserSetup-x64-1.75.0</a:t>
            </a:r>
          </a:p>
          <a:p>
            <a:pPr marL="742950" lvl="1" indent="-285750">
              <a:buFont typeface="Arial" panose="020B0604020202020204" pitchFamily="34" charset="0"/>
              <a:buChar char="•"/>
            </a:pPr>
            <a:r>
              <a:rPr lang="en-US" sz="1100" dirty="0">
                <a:solidFill>
                  <a:srgbClr val="FF0000"/>
                </a:solidFill>
                <a:latin typeface="Arial" panose="020B0604020202020204" pitchFamily="34" charset="0"/>
                <a:cs typeface="Arial" panose="020B0604020202020204" pitchFamily="34" charset="0"/>
              </a:rPr>
              <a:t>arduino-ide_2.0.4_Windows_64bit</a:t>
            </a:r>
            <a:endParaRPr lang="en-US" sz="1100" dirty="0" smtClean="0">
              <a:solidFill>
                <a:srgbClr val="FF0000"/>
              </a:solidFill>
              <a:latin typeface="Arial" panose="020B0604020202020204" pitchFamily="34" charset="0"/>
              <a:cs typeface="Arial" panose="020B0604020202020204" pitchFamily="34" charset="0"/>
            </a:endParaRPr>
          </a:p>
        </p:txBody>
      </p:sp>
      <p:sp>
        <p:nvSpPr>
          <p:cNvPr id="20" name="TextBox 19"/>
          <p:cNvSpPr txBox="1"/>
          <p:nvPr/>
        </p:nvSpPr>
        <p:spPr>
          <a:xfrm>
            <a:off x="4267200" y="4447386"/>
            <a:ext cx="4572000" cy="2354491"/>
          </a:xfrm>
          <a:prstGeom prst="rect">
            <a:avLst/>
          </a:prstGeom>
          <a:noFill/>
          <a:ln w="19050">
            <a:solidFill>
              <a:srgbClr val="00FFFF"/>
            </a:solidFill>
          </a:ln>
        </p:spPr>
        <p:txBody>
          <a:bodyPr wrap="square" rtlCol="0">
            <a:spAutoFit/>
          </a:bodyPr>
          <a:lstStyle/>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ArduinoReference</a:t>
            </a:r>
            <a:endParaRPr lang="en-US" sz="1400" dirty="0" smtClean="0">
              <a:solidFill>
                <a:schemeClr val="bg1"/>
              </a:solidFill>
              <a:latin typeface="Arial" panose="020B0604020202020204" pitchFamily="34" charset="0"/>
              <a:cs typeface="Arial" panose="020B0604020202020204" pitchFamily="34" charset="0"/>
            </a:endParaRPr>
          </a:p>
          <a:p>
            <a:pPr marL="742950" lvl="1" indent="-285750">
              <a:spcBef>
                <a:spcPts val="600"/>
              </a:spcBef>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Beginning C for Arduino, 2nd Edition</a:t>
            </a:r>
            <a:endParaRPr lang="en-US" sz="1400" b="1" dirty="0">
              <a:solidFill>
                <a:schemeClr val="bg1"/>
              </a:solidFill>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BoardsGuides</a:t>
            </a:r>
            <a:endParaRPr lang="en-US" sz="1400" dirty="0" smtClean="0">
              <a:solidFill>
                <a:schemeClr val="bg1"/>
              </a:solidFill>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D1 Mini Reference</a:t>
            </a: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ElectronicsReference</a:t>
            </a:r>
            <a:endParaRPr lang="en-US" sz="1400" dirty="0" smtClean="0">
              <a:solidFill>
                <a:schemeClr val="bg1"/>
              </a:solidFill>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IoT</a:t>
            </a:r>
            <a:r>
              <a:rPr lang="en-US" sz="1400" dirty="0" smtClean="0">
                <a:solidFill>
                  <a:schemeClr val="bg1"/>
                </a:solidFill>
                <a:latin typeface="Arial" panose="020B0604020202020204" pitchFamily="34" charset="0"/>
                <a:cs typeface="Arial" panose="020B0604020202020204" pitchFamily="34" charset="0"/>
              </a:rPr>
              <a:t> Reference</a:t>
            </a: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LED Matrix Display Architecture</a:t>
            </a: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HackSpace</a:t>
            </a:r>
            <a:r>
              <a:rPr lang="en-US" sz="1400" dirty="0" smtClean="0">
                <a:solidFill>
                  <a:schemeClr val="bg1"/>
                </a:solidFill>
                <a:latin typeface="Arial" panose="020B0604020202020204" pitchFamily="34" charset="0"/>
                <a:cs typeface="Arial" panose="020B0604020202020204" pitchFamily="34" charset="0"/>
              </a:rPr>
              <a:t> Magazine</a:t>
            </a:r>
          </a:p>
        </p:txBody>
      </p:sp>
      <p:sp>
        <p:nvSpPr>
          <p:cNvPr id="21" name="Title 1"/>
          <p:cNvSpPr txBox="1">
            <a:spLocks/>
          </p:cNvSpPr>
          <p:nvPr/>
        </p:nvSpPr>
        <p:spPr>
          <a:xfrm>
            <a:off x="76200" y="2209800"/>
            <a:ext cx="3810000" cy="411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err="1" smtClean="0">
                <a:solidFill>
                  <a:srgbClr val="00FFFF"/>
                </a:solidFill>
              </a:rPr>
              <a:t>IntermediateProgramming</a:t>
            </a:r>
            <a:r>
              <a:rPr lang="en-US" sz="1200" dirty="0" smtClean="0">
                <a:solidFill>
                  <a:srgbClr val="00FFFF"/>
                </a:solidFill>
              </a:rPr>
              <a:t>-Software</a:t>
            </a:r>
            <a:endParaRPr lang="en-US" sz="1200" dirty="0">
              <a:solidFill>
                <a:srgbClr val="00FFFF"/>
              </a:solidFill>
            </a:endParaRPr>
          </a:p>
        </p:txBody>
      </p:sp>
      <p:sp>
        <p:nvSpPr>
          <p:cNvPr id="22" name="Title 1"/>
          <p:cNvSpPr txBox="1">
            <a:spLocks/>
          </p:cNvSpPr>
          <p:nvPr/>
        </p:nvSpPr>
        <p:spPr>
          <a:xfrm>
            <a:off x="76200" y="4225504"/>
            <a:ext cx="3810000" cy="28083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err="1" smtClean="0">
                <a:solidFill>
                  <a:srgbClr val="00FFFF"/>
                </a:solidFill>
              </a:rPr>
              <a:t>IntermediateProgramming</a:t>
            </a:r>
            <a:r>
              <a:rPr lang="en-US" sz="1200" dirty="0" smtClean="0">
                <a:solidFill>
                  <a:srgbClr val="00FFFF"/>
                </a:solidFill>
              </a:rPr>
              <a:t>-Lessons</a:t>
            </a:r>
            <a:endParaRPr lang="en-US" sz="1200" dirty="0">
              <a:solidFill>
                <a:srgbClr val="00FFFF"/>
              </a:solidFill>
            </a:endParaRPr>
          </a:p>
        </p:txBody>
      </p:sp>
      <p:sp>
        <p:nvSpPr>
          <p:cNvPr id="24" name="Title 1"/>
          <p:cNvSpPr txBox="1">
            <a:spLocks/>
          </p:cNvSpPr>
          <p:nvPr/>
        </p:nvSpPr>
        <p:spPr>
          <a:xfrm>
            <a:off x="4679836" y="4166556"/>
            <a:ext cx="3810000" cy="28083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err="1" smtClean="0">
                <a:solidFill>
                  <a:srgbClr val="00FFFF"/>
                </a:solidFill>
              </a:rPr>
              <a:t>IntermediateProgramming</a:t>
            </a:r>
            <a:r>
              <a:rPr lang="en-US" sz="1200" dirty="0" smtClean="0">
                <a:solidFill>
                  <a:srgbClr val="00FFFF"/>
                </a:solidFill>
              </a:rPr>
              <a:t>-Documentation</a:t>
            </a:r>
            <a:endParaRPr lang="en-US" sz="1200" dirty="0">
              <a:solidFill>
                <a:srgbClr val="00FFFF"/>
              </a:solidFill>
            </a:endParaRPr>
          </a:p>
        </p:txBody>
      </p:sp>
      <p:cxnSp>
        <p:nvCxnSpPr>
          <p:cNvPr id="4" name="Straight Arrow Connector 3"/>
          <p:cNvCxnSpPr/>
          <p:nvPr/>
        </p:nvCxnSpPr>
        <p:spPr>
          <a:xfrm flipH="1">
            <a:off x="3886200" y="6577644"/>
            <a:ext cx="381000" cy="0"/>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
        <p:nvSpPr>
          <p:cNvPr id="52" name="Title 1"/>
          <p:cNvSpPr txBox="1">
            <a:spLocks/>
          </p:cNvSpPr>
          <p:nvPr/>
        </p:nvSpPr>
        <p:spPr>
          <a:xfrm>
            <a:off x="76200" y="5555361"/>
            <a:ext cx="1524000" cy="12071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r"/>
            <a:r>
              <a:rPr lang="en-US" sz="1600" dirty="0" smtClean="0">
                <a:solidFill>
                  <a:srgbClr val="FFFF00"/>
                </a:solidFill>
              </a:rPr>
              <a:t>Can’t do reading homework without the files!</a:t>
            </a:r>
            <a:endParaRPr lang="en-US" sz="1600" dirty="0">
              <a:solidFill>
                <a:srgbClr val="FFFF00"/>
              </a:solidFill>
            </a:endParaRPr>
          </a:p>
        </p:txBody>
      </p:sp>
      <p:sp>
        <p:nvSpPr>
          <p:cNvPr id="54" name="Title 1"/>
          <p:cNvSpPr txBox="1">
            <a:spLocks/>
          </p:cNvSpPr>
          <p:nvPr/>
        </p:nvSpPr>
        <p:spPr>
          <a:xfrm>
            <a:off x="4876800" y="457200"/>
            <a:ext cx="3810000" cy="12071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l"/>
            <a:r>
              <a:rPr lang="en-US" sz="2000" dirty="0" smtClean="0">
                <a:solidFill>
                  <a:srgbClr val="FFFF00"/>
                </a:solidFill>
              </a:rPr>
              <a:t>Make certain you have copied everything in </a:t>
            </a:r>
            <a:r>
              <a:rPr lang="en-US" sz="2000" dirty="0" smtClean="0">
                <a:solidFill>
                  <a:srgbClr val="FF0000"/>
                </a:solidFill>
              </a:rPr>
              <a:t>RED</a:t>
            </a:r>
            <a:r>
              <a:rPr lang="en-US" sz="2000" dirty="0" smtClean="0">
                <a:solidFill>
                  <a:srgbClr val="FFFF00"/>
                </a:solidFill>
              </a:rPr>
              <a:t>!</a:t>
            </a:r>
            <a:br>
              <a:rPr lang="en-US" sz="2000" dirty="0" smtClean="0">
                <a:solidFill>
                  <a:srgbClr val="FFFF00"/>
                </a:solidFill>
              </a:rPr>
            </a:br>
            <a:r>
              <a:rPr lang="en-US" sz="1400" i="1" dirty="0" smtClean="0">
                <a:solidFill>
                  <a:srgbClr val="FFFF00"/>
                </a:solidFill>
              </a:rPr>
              <a:t>You should already have previously copied </a:t>
            </a:r>
            <a:r>
              <a:rPr lang="en-US" sz="1400" i="1" u="sng" dirty="0" smtClean="0">
                <a:solidFill>
                  <a:srgbClr val="FFFF00"/>
                </a:solidFill>
              </a:rPr>
              <a:t>everything else</a:t>
            </a:r>
            <a:r>
              <a:rPr lang="en-US" sz="1400" i="1" dirty="0" smtClean="0">
                <a:solidFill>
                  <a:srgbClr val="FFFF00"/>
                </a:solidFill>
              </a:rPr>
              <a:t>!</a:t>
            </a:r>
            <a:endParaRPr lang="en-US" sz="2000" i="1" dirty="0">
              <a:solidFill>
                <a:srgbClr val="FFFF00"/>
              </a:solidFill>
            </a:endParaRP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5555362"/>
            <a:ext cx="832492" cy="1207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8" name="Straight Arrow Connector 57"/>
          <p:cNvCxnSpPr/>
          <p:nvPr/>
        </p:nvCxnSpPr>
        <p:spPr>
          <a:xfrm flipH="1">
            <a:off x="2737492" y="4876800"/>
            <a:ext cx="1910708" cy="747831"/>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809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Lesson </a:t>
            </a:r>
            <a:r>
              <a:rPr lang="en-US" sz="2400" dirty="0" smtClean="0"/>
              <a:t>4 </a:t>
            </a:r>
            <a:r>
              <a:rPr lang="en-US" sz="2400" dirty="0" smtClean="0"/>
              <a:t>– </a:t>
            </a:r>
            <a:r>
              <a:rPr lang="en-US" sz="2400" dirty="0" smtClean="0"/>
              <a:t>Visual Studio Code</a:t>
            </a:r>
            <a:endParaRPr lang="en-US" sz="2400" dirty="0"/>
          </a:p>
        </p:txBody>
      </p:sp>
      <p:sp>
        <p:nvSpPr>
          <p:cNvPr id="3" name="Content Placeholder 2"/>
          <p:cNvSpPr>
            <a:spLocks noGrp="1"/>
          </p:cNvSpPr>
          <p:nvPr>
            <p:ph idx="1"/>
          </p:nvPr>
        </p:nvSpPr>
        <p:spPr>
          <a:xfrm>
            <a:off x="457200" y="1219200"/>
            <a:ext cx="8229600" cy="5410200"/>
          </a:xfrm>
        </p:spPr>
        <p:txBody>
          <a:bodyPr>
            <a:noAutofit/>
          </a:bodyPr>
          <a:lstStyle/>
          <a:p>
            <a:pPr marL="0" indent="0">
              <a:buNone/>
            </a:pPr>
            <a:r>
              <a:rPr lang="en-US" sz="2000" b="1" dirty="0" smtClean="0"/>
              <a:t>Part A</a:t>
            </a:r>
          </a:p>
          <a:p>
            <a:r>
              <a:rPr lang="en-US" sz="2000" dirty="0" smtClean="0"/>
              <a:t>Arduino IDE Limitations</a:t>
            </a:r>
          </a:p>
          <a:p>
            <a:r>
              <a:rPr lang="en-US" sz="2000" dirty="0" smtClean="0"/>
              <a:t>Introduction to VS Code</a:t>
            </a:r>
          </a:p>
          <a:p>
            <a:r>
              <a:rPr lang="en-US" sz="2000" dirty="0" smtClean="0"/>
              <a:t>VS Code introductory videos</a:t>
            </a:r>
            <a:endParaRPr lang="en-US" sz="2000" dirty="0" smtClean="0"/>
          </a:p>
          <a:p>
            <a:pPr marL="0" indent="0">
              <a:buNone/>
            </a:pPr>
            <a:r>
              <a:rPr lang="en-US" sz="2000" b="1" dirty="0" smtClean="0"/>
              <a:t>Part B</a:t>
            </a:r>
          </a:p>
          <a:p>
            <a:pPr lvl="0"/>
            <a:r>
              <a:rPr lang="en-US" sz="2000" dirty="0" smtClean="0"/>
              <a:t>Installing VS Code</a:t>
            </a:r>
          </a:p>
          <a:p>
            <a:pPr lvl="1"/>
            <a:r>
              <a:rPr lang="en-US" sz="2000" b="1" dirty="0" err="1" smtClean="0"/>
              <a:t>Kubuntu</a:t>
            </a:r>
            <a:endParaRPr lang="en-US" sz="2000" b="1" dirty="0" smtClean="0"/>
          </a:p>
          <a:p>
            <a:pPr lvl="1"/>
            <a:r>
              <a:rPr lang="en-US" sz="2000" b="1" dirty="0" smtClean="0"/>
              <a:t>Windows</a:t>
            </a:r>
          </a:p>
          <a:p>
            <a:r>
              <a:rPr lang="en-US" sz="1800" dirty="0" smtClean="0"/>
              <a:t>Linking VS Code with the Arduino IDE</a:t>
            </a:r>
          </a:p>
          <a:p>
            <a:r>
              <a:rPr lang="en-US" sz="1800" dirty="0" smtClean="0"/>
              <a:t>Assuring we have ESP8266 available in VS Code</a:t>
            </a:r>
          </a:p>
          <a:p>
            <a:r>
              <a:rPr lang="en-US" sz="1800" dirty="0" smtClean="0"/>
              <a:t>Uploadin</a:t>
            </a:r>
            <a:r>
              <a:rPr lang="en-US" sz="1800" dirty="0" smtClean="0"/>
              <a:t>g a sketch using VS Code</a:t>
            </a:r>
            <a:endParaRPr lang="en-US" sz="1800" dirty="0"/>
          </a:p>
        </p:txBody>
      </p:sp>
    </p:spTree>
    <p:extLst>
      <p:ext uri="{BB962C8B-B14F-4D97-AF65-F5344CB8AC3E}">
        <p14:creationId xmlns:p14="http://schemas.microsoft.com/office/powerpoint/2010/main" val="36803407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792162"/>
          </a:xfrm>
        </p:spPr>
        <p:txBody>
          <a:bodyPr/>
          <a:lstStyle/>
          <a:p>
            <a:r>
              <a:rPr lang="en-US" sz="3200" dirty="0" smtClean="0"/>
              <a:t>Arduino IDE - Limitations</a:t>
            </a:r>
            <a:r>
              <a:rPr lang="en-US" sz="3200" dirty="0"/>
              <a:t/>
            </a:r>
            <a:br>
              <a:rPr lang="en-US" sz="3200" dirty="0"/>
            </a:br>
            <a:r>
              <a:rPr lang="en-US" sz="1400" dirty="0">
                <a:solidFill>
                  <a:srgbClr val="00FFFF"/>
                </a:solidFill>
              </a:rPr>
              <a:t>https://learn.sparkfun.com/tutorials/efficient-arduino-programming-with-arduino-cli-and-visual-studio-code/all</a:t>
            </a:r>
            <a:endParaRPr lang="en-US" sz="3200" dirty="0">
              <a:solidFill>
                <a:srgbClr val="00FFFF"/>
              </a:solidFill>
            </a:endParaRPr>
          </a:p>
        </p:txBody>
      </p:sp>
      <p:sp>
        <p:nvSpPr>
          <p:cNvPr id="5" name="Content Placeholder 2"/>
          <p:cNvSpPr txBox="1">
            <a:spLocks/>
          </p:cNvSpPr>
          <p:nvPr/>
        </p:nvSpPr>
        <p:spPr>
          <a:xfrm>
            <a:off x="457200" y="1219200"/>
            <a:ext cx="8229600" cy="5334000"/>
          </a:xfrm>
          <a:prstGeom prst="rect">
            <a:avLst/>
          </a:prstGeom>
        </p:spPr>
        <p:txBody>
          <a:bodyPr vert="horz" lIns="91440" tIns="45720" rIns="91440" bIns="45720" rtlCol="0">
            <a:normAutofit fontScale="4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b="1" dirty="0"/>
              <a:t>The Arduino IDE lacks a number of "professional" code-assistance features, like:</a:t>
            </a:r>
          </a:p>
          <a:p>
            <a:pPr marL="0" indent="0">
              <a:spcBef>
                <a:spcPts val="1200"/>
              </a:spcBef>
              <a:buNone/>
            </a:pPr>
            <a:endParaRPr lang="en-US" b="1" dirty="0"/>
          </a:p>
          <a:p>
            <a:pPr>
              <a:spcBef>
                <a:spcPts val="1200"/>
              </a:spcBef>
            </a:pPr>
            <a:r>
              <a:rPr lang="en-US" b="1" dirty="0"/>
              <a:t>Code navigation -- Whether it's find-by-reference (instantly navigating to the definition of the function you're using), search-by-symbol (quick navigation to function or symbol definitions within a file), or a quick link to a compilation error, code navigation is critical to managing large code bases.</a:t>
            </a:r>
          </a:p>
          <a:p>
            <a:pPr>
              <a:spcBef>
                <a:spcPts val="1200"/>
              </a:spcBef>
            </a:pPr>
            <a:r>
              <a:rPr lang="en-US" b="1" dirty="0"/>
              <a:t>Auto-Complete -- This feature can, of course, help complete long constant names, but it can also provide insight into the parameters that a function may expect.</a:t>
            </a:r>
          </a:p>
          <a:p>
            <a:pPr>
              <a:spcBef>
                <a:spcPts val="1200"/>
              </a:spcBef>
            </a:pPr>
            <a:r>
              <a:rPr lang="en-US" b="1" dirty="0"/>
              <a:t>Version control integration -- Whether you're using </a:t>
            </a:r>
            <a:r>
              <a:rPr lang="en-US" b="1" dirty="0" err="1"/>
              <a:t>git</a:t>
            </a:r>
            <a:r>
              <a:rPr lang="en-US" b="1" dirty="0"/>
              <a:t> or SVN, many modern IDE's provide source-control integration that can show, line-by-line, the changes you've made since your last commit.</a:t>
            </a:r>
          </a:p>
          <a:p>
            <a:pPr>
              <a:spcBef>
                <a:spcPts val="1200"/>
              </a:spcBef>
            </a:pPr>
            <a:r>
              <a:rPr lang="en-US" b="1" dirty="0"/>
              <a:t>Refactoring -- Need to overhaul a function's naming scheme? Or convert a common block of code into a function that can be more widely-used throughout your application? Sounds like a refactoring job! A modern IDE can help with that.</a:t>
            </a:r>
          </a:p>
          <a:p>
            <a:pPr>
              <a:spcBef>
                <a:spcPts val="1200"/>
              </a:spcBef>
            </a:pPr>
            <a:r>
              <a:rPr lang="en-US" b="1" dirty="0"/>
              <a:t>Integrated Terminal -- Whether you use bash or the Windows CMD, an integrated terminal can save you loads of time. This tool allows you to run "make", "grep", or any of your favorite terminal commands without ever swapping windows</a:t>
            </a:r>
            <a:r>
              <a:rPr lang="en-US" b="1" dirty="0" smtClean="0"/>
              <a:t>. </a:t>
            </a:r>
            <a:r>
              <a:rPr lang="en-US" sz="2500" i="1" dirty="0" smtClean="0">
                <a:solidFill>
                  <a:srgbClr val="00FFFF"/>
                </a:solidFill>
              </a:rPr>
              <a:t>[Especially true on Linux – PLF]</a:t>
            </a:r>
            <a:endParaRPr lang="en-US" i="1" dirty="0">
              <a:solidFill>
                <a:srgbClr val="00FFFF"/>
              </a:solidFill>
            </a:endParaRPr>
          </a:p>
          <a:p>
            <a:pPr marL="0" indent="0">
              <a:spcBef>
                <a:spcPts val="1200"/>
              </a:spcBef>
              <a:buNone/>
            </a:pPr>
            <a:r>
              <a:rPr lang="en-US" b="1" dirty="0"/>
              <a:t>Once you take the time to learn these tools they make programming in C/C++ (or any language, really) so much more efficient. They help produce better code faster.</a:t>
            </a:r>
            <a:endParaRPr lang="en-US" b="1" dirty="0" smtClean="0"/>
          </a:p>
        </p:txBody>
      </p:sp>
    </p:spTree>
    <p:extLst>
      <p:ext uri="{BB962C8B-B14F-4D97-AF65-F5344CB8AC3E}">
        <p14:creationId xmlns:p14="http://schemas.microsoft.com/office/powerpoint/2010/main" val="3500481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639762"/>
          </a:xfrm>
        </p:spPr>
        <p:txBody>
          <a:bodyPr/>
          <a:lstStyle/>
          <a:p>
            <a:r>
              <a:rPr lang="en-US" sz="3200" dirty="0" smtClean="0"/>
              <a:t>Visual Studio Code</a:t>
            </a:r>
            <a:r>
              <a:rPr lang="en-US" sz="3200" dirty="0"/>
              <a:t/>
            </a:r>
            <a:br>
              <a:rPr lang="en-US" sz="3200" dirty="0"/>
            </a:br>
            <a:r>
              <a:rPr lang="en-US" sz="1400" dirty="0">
                <a:solidFill>
                  <a:srgbClr val="00FFFF"/>
                </a:solidFill>
              </a:rPr>
              <a:t>https://code.visualstudio.com/docs</a:t>
            </a:r>
            <a:endParaRPr lang="en-US" sz="3200" dirty="0">
              <a:solidFill>
                <a:srgbClr val="00FFFF"/>
              </a:solidFill>
            </a:endParaRPr>
          </a:p>
        </p:txBody>
      </p:sp>
      <p:sp>
        <p:nvSpPr>
          <p:cNvPr id="5" name="Content Placeholder 2"/>
          <p:cNvSpPr txBox="1">
            <a:spLocks/>
          </p:cNvSpPr>
          <p:nvPr/>
        </p:nvSpPr>
        <p:spPr>
          <a:xfrm>
            <a:off x="457200" y="1219200"/>
            <a:ext cx="8229600" cy="5334000"/>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dirty="0"/>
              <a:t>Visual Studio Code </a:t>
            </a:r>
            <a:r>
              <a:rPr lang="en-US" dirty="0" smtClean="0"/>
              <a:t>is </a:t>
            </a:r>
            <a:r>
              <a:rPr lang="en-US" dirty="0"/>
              <a:t>a lightweight but powerful source code editor which runs on your desktop and is available for Windows, </a:t>
            </a:r>
            <a:r>
              <a:rPr lang="en-US" dirty="0" err="1"/>
              <a:t>macOS</a:t>
            </a:r>
            <a:r>
              <a:rPr lang="en-US" dirty="0"/>
              <a:t> and Linux. It comes with built-in support for JavaScript, </a:t>
            </a:r>
            <a:r>
              <a:rPr lang="en-US" dirty="0" err="1"/>
              <a:t>TypeScript</a:t>
            </a:r>
            <a:r>
              <a:rPr lang="en-US" dirty="0"/>
              <a:t> and Node.js and has a rich ecosystem of extensions for other languages and runtimes (such as C++, C#, Java, Python, PHP, Go, .NET). </a:t>
            </a:r>
            <a:r>
              <a:rPr lang="en-US" dirty="0" smtClean="0"/>
              <a:t/>
            </a:r>
            <a:br>
              <a:rPr lang="en-US" dirty="0" smtClean="0"/>
            </a:br>
            <a:endParaRPr lang="en-US" dirty="0" smtClean="0"/>
          </a:p>
          <a:p>
            <a:pPr>
              <a:spcBef>
                <a:spcPts val="1200"/>
              </a:spcBef>
            </a:pPr>
            <a:r>
              <a:rPr lang="en-US" dirty="0"/>
              <a:t>Visual Studio Code, also commonly referred to as VS Code, is a source-code editor made by Microsoft with the Electron Framework, for Windows, Linux and </a:t>
            </a:r>
            <a:r>
              <a:rPr lang="en-US" dirty="0" err="1"/>
              <a:t>macOS</a:t>
            </a:r>
            <a:r>
              <a:rPr lang="en-US" dirty="0"/>
              <a:t>. Features include support for debugging, syntax highlighting, intelligent code completion, snippets, code refactoring, and embedded </a:t>
            </a:r>
            <a:r>
              <a:rPr lang="en-US" dirty="0" err="1"/>
              <a:t>Git</a:t>
            </a:r>
            <a:r>
              <a:rPr lang="en-US" dirty="0"/>
              <a:t>.</a:t>
            </a:r>
            <a:endParaRPr lang="en-US" dirty="0" smtClean="0"/>
          </a:p>
          <a:p>
            <a:pPr marL="0" indent="0">
              <a:spcBef>
                <a:spcPts val="1200"/>
              </a:spcBef>
              <a:buNone/>
            </a:pPr>
            <a:endParaRPr lang="en-US" b="1" dirty="0" smtClean="0">
              <a:solidFill>
                <a:srgbClr val="FFFF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273565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639762"/>
          </a:xfrm>
        </p:spPr>
        <p:txBody>
          <a:bodyPr/>
          <a:lstStyle/>
          <a:p>
            <a:r>
              <a:rPr lang="en-US" sz="3200" dirty="0" err="1" smtClean="0"/>
              <a:t>VSCode</a:t>
            </a:r>
            <a:r>
              <a:rPr lang="en-US" sz="3200" dirty="0" smtClean="0"/>
              <a:t> – Introductory Videos</a:t>
            </a:r>
            <a:r>
              <a:rPr lang="en-US" sz="3200" dirty="0"/>
              <a:t/>
            </a:r>
            <a:br>
              <a:rPr lang="en-US" sz="3200" dirty="0"/>
            </a:br>
            <a:r>
              <a:rPr lang="en-US" sz="1400" dirty="0">
                <a:solidFill>
                  <a:srgbClr val="00FFFF"/>
                </a:solidFill>
              </a:rPr>
              <a:t>https://</a:t>
            </a:r>
            <a:r>
              <a:rPr lang="en-US" sz="1400" dirty="0" smtClean="0">
                <a:solidFill>
                  <a:srgbClr val="00FFFF"/>
                </a:solidFill>
              </a:rPr>
              <a:t>code.visualstudio.com/docs/introvideos</a:t>
            </a:r>
            <a:endParaRPr lang="en-US" sz="3200" dirty="0">
              <a:solidFill>
                <a:srgbClr val="00FFFF"/>
              </a:solidFill>
            </a:endParaRPr>
          </a:p>
        </p:txBody>
      </p:sp>
      <p:sp>
        <p:nvSpPr>
          <p:cNvPr id="5" name="Content Placeholder 2"/>
          <p:cNvSpPr txBox="1">
            <a:spLocks/>
          </p:cNvSpPr>
          <p:nvPr/>
        </p:nvSpPr>
        <p:spPr>
          <a:xfrm>
            <a:off x="457200" y="1219200"/>
            <a:ext cx="8229600" cy="533400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spcBef>
                <a:spcPts val="1200"/>
              </a:spcBef>
            </a:pPr>
            <a:r>
              <a:rPr lang="en-US" b="1" dirty="0" smtClean="0"/>
              <a:t>Overview</a:t>
            </a:r>
            <a:r>
              <a:rPr lang="en-US" dirty="0" smtClean="0"/>
              <a:t/>
            </a:r>
            <a:br>
              <a:rPr lang="en-US" dirty="0" smtClean="0"/>
            </a:br>
            <a:r>
              <a:rPr lang="en-US" dirty="0">
                <a:solidFill>
                  <a:srgbClr val="00FFFF"/>
                </a:solidFill>
              </a:rPr>
              <a:t>https://</a:t>
            </a:r>
            <a:r>
              <a:rPr lang="en-US" dirty="0" smtClean="0">
                <a:solidFill>
                  <a:srgbClr val="00FFFF"/>
                </a:solidFill>
              </a:rPr>
              <a:t>code.visualstudio.com/docs/introvideos/overview</a:t>
            </a:r>
          </a:p>
          <a:p>
            <a:pPr>
              <a:spcBef>
                <a:spcPts val="1200"/>
              </a:spcBef>
            </a:pPr>
            <a:r>
              <a:rPr lang="en-US" b="1" dirty="0" smtClean="0"/>
              <a:t>Basics</a:t>
            </a:r>
            <a:r>
              <a:rPr lang="en-US" dirty="0"/>
              <a:t/>
            </a:r>
            <a:br>
              <a:rPr lang="en-US" dirty="0"/>
            </a:br>
            <a:r>
              <a:rPr lang="en-US" dirty="0">
                <a:solidFill>
                  <a:srgbClr val="00FFFF"/>
                </a:solidFill>
              </a:rPr>
              <a:t>https://code.visualstudio.com/docs/introvideos/basics</a:t>
            </a:r>
            <a:r>
              <a:rPr lang="en-US" dirty="0" smtClean="0"/>
              <a:t/>
            </a:r>
            <a:br>
              <a:rPr lang="en-US" dirty="0" smtClean="0"/>
            </a:br>
            <a:r>
              <a:rPr lang="en-US" dirty="0" smtClean="0">
                <a:solidFill>
                  <a:srgbClr val="00FFFF"/>
                </a:solidFill>
              </a:rPr>
              <a:t>https</a:t>
            </a:r>
            <a:r>
              <a:rPr lang="en-US" dirty="0">
                <a:solidFill>
                  <a:srgbClr val="00FFFF"/>
                </a:solidFill>
              </a:rPr>
              <a:t>://youtu.be/B-s71n0dHUk</a:t>
            </a:r>
            <a:r>
              <a:rPr lang="en-US" dirty="0" smtClean="0"/>
              <a:t/>
            </a:r>
            <a:br>
              <a:rPr lang="en-US" dirty="0" smtClean="0"/>
            </a:br>
            <a:endParaRPr lang="en-US" dirty="0" smtClean="0"/>
          </a:p>
          <a:p>
            <a:pPr>
              <a:spcBef>
                <a:spcPts val="1200"/>
              </a:spcBef>
            </a:pPr>
            <a:r>
              <a:rPr lang="en-US" b="1" dirty="0"/>
              <a:t>Code Editing</a:t>
            </a:r>
            <a:br>
              <a:rPr lang="en-US" b="1" dirty="0"/>
            </a:br>
            <a:r>
              <a:rPr lang="en-US" dirty="0">
                <a:solidFill>
                  <a:srgbClr val="00FFFF"/>
                </a:solidFill>
              </a:rPr>
              <a:t>https://</a:t>
            </a:r>
            <a:r>
              <a:rPr lang="en-US" dirty="0" smtClean="0">
                <a:solidFill>
                  <a:srgbClr val="00FFFF"/>
                </a:solidFill>
              </a:rPr>
              <a:t>code.visualstudio.com/docs/introvideos/codeediting</a:t>
            </a:r>
            <a:r>
              <a:rPr lang="en-US" dirty="0" smtClean="0"/>
              <a:t/>
            </a:r>
            <a:br>
              <a:rPr lang="en-US" dirty="0" smtClean="0"/>
            </a:br>
            <a:endParaRPr lang="en-US" dirty="0" smtClean="0"/>
          </a:p>
          <a:p>
            <a:pPr>
              <a:spcBef>
                <a:spcPts val="1200"/>
              </a:spcBef>
            </a:pPr>
            <a:r>
              <a:rPr lang="en-US" b="1" dirty="0" smtClean="0"/>
              <a:t>Extensions</a:t>
            </a:r>
            <a:r>
              <a:rPr lang="en-US" b="1" dirty="0"/>
              <a:t/>
            </a:r>
            <a:br>
              <a:rPr lang="en-US" b="1" dirty="0"/>
            </a:br>
            <a:r>
              <a:rPr lang="en-US" dirty="0">
                <a:solidFill>
                  <a:srgbClr val="00FFFF"/>
                </a:solidFill>
              </a:rPr>
              <a:t>https://code.visualstudio.com/docs/introvideos/extend</a:t>
            </a:r>
            <a:endParaRPr lang="en-US" dirty="0" smtClean="0">
              <a:solidFill>
                <a:srgbClr val="00FFFF"/>
              </a:solidFill>
            </a:endParaRPr>
          </a:p>
        </p:txBody>
      </p:sp>
    </p:spTree>
    <p:extLst>
      <p:ext uri="{BB962C8B-B14F-4D97-AF65-F5344CB8AC3E}">
        <p14:creationId xmlns:p14="http://schemas.microsoft.com/office/powerpoint/2010/main" val="2777161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639762"/>
          </a:xfrm>
        </p:spPr>
        <p:txBody>
          <a:bodyPr/>
          <a:lstStyle/>
          <a:p>
            <a:r>
              <a:rPr lang="en-US" sz="3200" dirty="0" err="1" smtClean="0"/>
              <a:t>VSCode</a:t>
            </a:r>
            <a:r>
              <a:rPr lang="en-US" sz="3200" dirty="0" smtClean="0"/>
              <a:t> – Arduino Setup</a:t>
            </a:r>
            <a:br>
              <a:rPr lang="en-US" sz="3200" dirty="0" smtClean="0"/>
            </a:br>
            <a:endParaRPr lang="en-US" sz="3200" dirty="0">
              <a:solidFill>
                <a:srgbClr val="00FFFF"/>
              </a:solidFill>
            </a:endParaRPr>
          </a:p>
        </p:txBody>
      </p:sp>
      <p:sp>
        <p:nvSpPr>
          <p:cNvPr id="5" name="Content Placeholder 2"/>
          <p:cNvSpPr txBox="1">
            <a:spLocks/>
          </p:cNvSpPr>
          <p:nvPr/>
        </p:nvSpPr>
        <p:spPr>
          <a:xfrm>
            <a:off x="457200" y="1219200"/>
            <a:ext cx="8229600" cy="5334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dirty="0" smtClean="0"/>
              <a:t>Bye </a:t>
            </a:r>
            <a:r>
              <a:rPr lang="en-US" dirty="0" err="1" smtClean="0"/>
              <a:t>Bye</a:t>
            </a:r>
            <a:r>
              <a:rPr lang="en-US" dirty="0" smtClean="0"/>
              <a:t> Arduino IDE – Welcome </a:t>
            </a:r>
            <a:r>
              <a:rPr lang="en-US" dirty="0" err="1" smtClean="0"/>
              <a:t>VSCode</a:t>
            </a:r>
            <a:r>
              <a:rPr lang="en-US" dirty="0" smtClean="0"/>
              <a:t> </a:t>
            </a:r>
            <a:r>
              <a:rPr lang="en-US" sz="2400" i="1" dirty="0" smtClean="0"/>
              <a:t>– “</a:t>
            </a:r>
            <a:r>
              <a:rPr lang="en-US" sz="2400" i="1" dirty="0" err="1" smtClean="0"/>
              <a:t>RoboCircuits</a:t>
            </a:r>
            <a:r>
              <a:rPr lang="en-US" sz="2400" i="1" dirty="0" smtClean="0"/>
              <a:t>”</a:t>
            </a:r>
            <a:r>
              <a:rPr lang="en-US" dirty="0" smtClean="0"/>
              <a:t/>
            </a:r>
            <a:br>
              <a:rPr lang="en-US" dirty="0" smtClean="0"/>
            </a:br>
            <a:r>
              <a:rPr lang="en-US" dirty="0" smtClean="0">
                <a:solidFill>
                  <a:srgbClr val="00FFFF"/>
                </a:solidFill>
              </a:rPr>
              <a:t>https</a:t>
            </a:r>
            <a:r>
              <a:rPr lang="en-US" dirty="0">
                <a:solidFill>
                  <a:srgbClr val="00FFFF"/>
                </a:solidFill>
              </a:rPr>
              <a:t>://www.youtube.com/watch?v=WVZxK2MEbE4</a:t>
            </a:r>
          </a:p>
          <a:p>
            <a:pPr>
              <a:spcBef>
                <a:spcPts val="1200"/>
              </a:spcBef>
            </a:pPr>
            <a:r>
              <a:rPr lang="en-US" dirty="0" smtClean="0"/>
              <a:t>Setup and program </a:t>
            </a:r>
            <a:r>
              <a:rPr lang="en-US" dirty="0" err="1" smtClean="0"/>
              <a:t>NodeMCU</a:t>
            </a:r>
            <a:r>
              <a:rPr lang="en-US" dirty="0" smtClean="0"/>
              <a:t> esp8266 using Arduino </a:t>
            </a:r>
            <a:r>
              <a:rPr lang="en-US" dirty="0" err="1" smtClean="0"/>
              <a:t>VSCode</a:t>
            </a:r>
            <a:r>
              <a:rPr lang="en-US" dirty="0" smtClean="0"/>
              <a:t> extension </a:t>
            </a:r>
            <a:r>
              <a:rPr lang="en-US" sz="2400" i="1" dirty="0" smtClean="0"/>
              <a:t>– “Dr. Sensor”</a:t>
            </a:r>
            <a:r>
              <a:rPr lang="en-US" dirty="0"/>
              <a:t/>
            </a:r>
            <a:br>
              <a:rPr lang="en-US" dirty="0"/>
            </a:br>
            <a:r>
              <a:rPr lang="en-US" dirty="0">
                <a:solidFill>
                  <a:srgbClr val="00FFFF"/>
                </a:solidFill>
              </a:rPr>
              <a:t>https://</a:t>
            </a:r>
            <a:r>
              <a:rPr lang="en-US" dirty="0" smtClean="0">
                <a:solidFill>
                  <a:srgbClr val="00FFFF"/>
                </a:solidFill>
              </a:rPr>
              <a:t>www.youtube.com/watch?v=UOsv7dwXuaA</a:t>
            </a:r>
            <a:endParaRPr lang="en-US" dirty="0" smtClean="0"/>
          </a:p>
        </p:txBody>
      </p:sp>
    </p:spTree>
    <p:extLst>
      <p:ext uri="{BB962C8B-B14F-4D97-AF65-F5344CB8AC3E}">
        <p14:creationId xmlns:p14="http://schemas.microsoft.com/office/powerpoint/2010/main" val="28335289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2741</TotalTime>
  <Words>1637</Words>
  <Application>Microsoft Office PowerPoint</Application>
  <PresentationFormat>On-screen Show (4:3)</PresentationFormat>
  <Paragraphs>239</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SEICHE 2023 Intermediate Arduino Programming for IoT</vt:lpstr>
      <vt:lpstr>REMINDER YOU MUST HAVE A WORKING LED MATRIX DISPLAY TO TAKE THIS CLASS!  If displays are lost or damaged, replacements are $70 with 1-week lead time for replacement </vt:lpstr>
      <vt:lpstr>Lesson Plan Overview</vt:lpstr>
      <vt:lpstr>Flash Drive Contents Reminder</vt:lpstr>
      <vt:lpstr>Lesson 4 – Visual Studio Code</vt:lpstr>
      <vt:lpstr>Arduino IDE - Limitations https://learn.sparkfun.com/tutorials/efficient-arduino-programming-with-arduino-cli-and-visual-studio-code/all</vt:lpstr>
      <vt:lpstr>Visual Studio Code https://code.visualstudio.com/docs</vt:lpstr>
      <vt:lpstr>VSCode – Introductory Videos https://code.visualstudio.com/docs/introvideos</vt:lpstr>
      <vt:lpstr>VSCode – Arduino Setup </vt:lpstr>
      <vt:lpstr>VSCode – Arduino Setup [Note: These are reference pages, not videos]</vt:lpstr>
      <vt:lpstr>Formal End of Lesson 4</vt:lpstr>
      <vt:lpstr>Our Microcontroller: The WeMos D1 Mini</vt:lpstr>
      <vt:lpstr>SEICHE LED Display Architecture</vt:lpstr>
      <vt:lpstr>sprintf() Function Syntax</vt:lpstr>
      <vt:lpstr>sprintf() Format Strings</vt:lpstr>
      <vt:lpstr>sprintf() Conversion Specifiers</vt:lpstr>
      <vt:lpstr>sprintf() Conversion Specifiers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PFROMMEYER</dc:creator>
  <cp:lastModifiedBy>PFROMMEYER</cp:lastModifiedBy>
  <cp:revision>81</cp:revision>
  <cp:lastPrinted>2022-09-06T16:36:31Z</cp:lastPrinted>
  <dcterms:created xsi:type="dcterms:W3CDTF">2022-02-01T06:18:00Z</dcterms:created>
  <dcterms:modified xsi:type="dcterms:W3CDTF">2023-02-28T18:05:46Z</dcterms:modified>
</cp:coreProperties>
</file>